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44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299" r:id="rId75"/>
    <p:sldId id="300" r:id="rId76"/>
    <p:sldId id="301" r:id="rId77"/>
    <p:sldId id="302" r:id="rId78"/>
    <p:sldId id="303" r:id="rId79"/>
  </p:sldIdLst>
  <p:sldSz cx="12192000" cy="6858000"/>
  <p:notesSz cx="12192000" cy="6858000"/>
  <p:custDataLst>
    <p:tags r:id="rId8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302" y="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C9BF0-95C9-4BD2-A874-50C5F5EA52A2}" type="datetimeFigureOut">
              <a:rPr lang="en-SG" smtClean="0"/>
              <a:t>11/6/2019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76F0B-3DA2-4A4A-BF80-94EEC90F55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6028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76F0B-3DA2-4A4A-BF80-94EEC90F558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1147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8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77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2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27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031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371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407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40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78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956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500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91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4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05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920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309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625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376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14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154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6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66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602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8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93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04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221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14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35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48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/>
              <a:t>‹#›</a:t>
            </a:fld>
            <a:r>
              <a:rPr sz="1200" spc="-20" dirty="0"/>
              <a:t>]</a:t>
            </a:r>
            <a:r>
              <a:rPr sz="1200" spc="30" dirty="0"/>
              <a:t> </a:t>
            </a:r>
            <a:endParaRPr sz="12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smtClean="0"/>
              <a:t>‹#›</a:t>
            </a:fld>
            <a:r>
              <a:rPr sz="1200" spc="-20" dirty="0"/>
              <a:t>]</a:t>
            </a:r>
            <a:endParaRPr sz="12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smtClean="0"/>
              <a:t>‹#›</a:t>
            </a:fld>
            <a:r>
              <a:rPr sz="1200" spc="-20" dirty="0"/>
              <a:t>]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smtClean="0"/>
              <a:t>‹#›</a:t>
            </a:fld>
            <a:r>
              <a:rPr sz="1200" spc="-20" dirty="0"/>
              <a:t>]</a:t>
            </a:r>
            <a:endParaRPr sz="1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smtClean="0"/>
              <a:t>‹#›</a:t>
            </a:fld>
            <a:r>
              <a:rPr sz="1200" spc="-20" dirty="0"/>
              <a:t>]</a:t>
            </a:r>
            <a:endParaRPr sz="12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 txBox="1"/>
          <p:nvPr/>
        </p:nvSpPr>
        <p:spPr>
          <a:xfrm>
            <a:off x="96266" y="6165500"/>
            <a:ext cx="11943334" cy="722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50" dirty="0">
                <a:solidFill>
                  <a:srgbClr val="FFFFFF"/>
                </a:solidFill>
              </a:rPr>
              <a:t>Slide based on cs231n by Fei-Fei Li &amp; Andrej Karpathy &amp; Justin Johnson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10251071" y="6157300"/>
            <a:ext cx="4668398" cy="722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8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 b="0" i="0" u="none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1894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80889" y="6565196"/>
            <a:ext cx="79438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smtClean="0"/>
              <a:t>‹#›</a:t>
            </a:fld>
            <a:r>
              <a:rPr sz="1200" spc="-20" dirty="0"/>
              <a:t>]</a:t>
            </a:r>
            <a:endParaRPr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44556" y="2211831"/>
            <a:ext cx="7955280" cy="105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sz="2400" spc="-250" dirty="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2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endParaRPr lang="en-SG" sz="2400" spc="-18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300" spc="-180" dirty="0">
                <a:solidFill>
                  <a:srgbClr val="FFFFFF"/>
                </a:solidFill>
                <a:latin typeface="Arial"/>
                <a:cs typeface="Arial"/>
              </a:rPr>
              <a:t>Convolution Neural Network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5846" y="3630091"/>
            <a:ext cx="2552700" cy="1326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220" dirty="0">
                <a:solidFill>
                  <a:srgbClr val="FFFFFF"/>
                </a:solidFill>
                <a:latin typeface="Arial"/>
                <a:cs typeface="Arial"/>
              </a:rPr>
              <a:t>Rang Nguyen </a:t>
            </a:r>
            <a:endParaRPr lang="en-SG" sz="3000" spc="-17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175" dirty="0">
                <a:solidFill>
                  <a:srgbClr val="FFFFFF"/>
                </a:solidFill>
                <a:latin typeface="Arial"/>
                <a:cs typeface="Arial"/>
              </a:rPr>
              <a:t>June </a:t>
            </a:r>
            <a:r>
              <a:rPr sz="3000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58767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15358" y="1338745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3" y="0"/>
                </a:moveTo>
                <a:lnTo>
                  <a:pt x="0" y="0"/>
                </a:lnTo>
                <a:lnTo>
                  <a:pt x="265569" y="508647"/>
                </a:lnTo>
                <a:lnTo>
                  <a:pt x="0" y="1017282"/>
                </a:lnTo>
                <a:lnTo>
                  <a:pt x="3095713" y="1017282"/>
                </a:lnTo>
                <a:lnTo>
                  <a:pt x="3361283" y="508647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75059" y="1636267"/>
            <a:ext cx="184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4475" y="1332153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5" y="0"/>
                </a:moveTo>
                <a:lnTo>
                  <a:pt x="0" y="0"/>
                </a:lnTo>
                <a:lnTo>
                  <a:pt x="265568" y="508647"/>
                </a:lnTo>
                <a:lnTo>
                  <a:pt x="0" y="1017282"/>
                </a:lnTo>
                <a:lnTo>
                  <a:pt x="3095715" y="1017282"/>
                </a:lnTo>
                <a:lnTo>
                  <a:pt x="3361284" y="508647"/>
                </a:lnTo>
                <a:lnTo>
                  <a:pt x="309571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3954" y="1624076"/>
            <a:ext cx="236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16240" y="1325562"/>
            <a:ext cx="3361690" cy="1017269"/>
          </a:xfrm>
          <a:custGeom>
            <a:avLst/>
            <a:gdLst/>
            <a:ahLst/>
            <a:cxnLst/>
            <a:rect l="l" t="t" r="r" b="b"/>
            <a:pathLst>
              <a:path w="3361690" h="1017269">
                <a:moveTo>
                  <a:pt x="3095713" y="0"/>
                </a:moveTo>
                <a:lnTo>
                  <a:pt x="0" y="0"/>
                </a:lnTo>
                <a:lnTo>
                  <a:pt x="265569" y="508635"/>
                </a:lnTo>
                <a:lnTo>
                  <a:pt x="0" y="1017270"/>
                </a:lnTo>
                <a:lnTo>
                  <a:pt x="3095713" y="1017270"/>
                </a:lnTo>
                <a:lnTo>
                  <a:pt x="3361283" y="508635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57018" y="1453388"/>
            <a:ext cx="188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5080" indent="-370205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Detect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 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3624" y="2538983"/>
            <a:ext cx="9009888" cy="3236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[2]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5C438B47-19C0-45B9-B252-8C867DA55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5700" y="273811"/>
            <a:ext cx="5974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Manual Feature Extraction</a:t>
            </a:r>
            <a:endParaRPr sz="4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15358" y="1338745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3" y="0"/>
                </a:moveTo>
                <a:lnTo>
                  <a:pt x="0" y="0"/>
                </a:lnTo>
                <a:lnTo>
                  <a:pt x="265569" y="508647"/>
                </a:lnTo>
                <a:lnTo>
                  <a:pt x="0" y="1017282"/>
                </a:lnTo>
                <a:lnTo>
                  <a:pt x="3095713" y="1017282"/>
                </a:lnTo>
                <a:lnTo>
                  <a:pt x="3361283" y="508647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475" y="1332153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5" y="0"/>
                </a:moveTo>
                <a:lnTo>
                  <a:pt x="0" y="0"/>
                </a:lnTo>
                <a:lnTo>
                  <a:pt x="265568" y="508647"/>
                </a:lnTo>
                <a:lnTo>
                  <a:pt x="0" y="1017282"/>
                </a:lnTo>
                <a:lnTo>
                  <a:pt x="3095715" y="1017282"/>
                </a:lnTo>
                <a:lnTo>
                  <a:pt x="3361284" y="508647"/>
                </a:lnTo>
                <a:lnTo>
                  <a:pt x="309571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6654" y="1667881"/>
            <a:ext cx="56788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30"/>
              </a:lnSpc>
              <a:tabLst>
                <a:tab pos="3860800" algn="l"/>
              </a:tabLst>
            </a:pPr>
            <a:r>
              <a:rPr sz="3600" spc="-179" baseline="2314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sz="3600" baseline="23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25" baseline="2314" dirty="0">
                <a:solidFill>
                  <a:srgbClr val="FFFFFF"/>
                </a:solidFill>
                <a:latin typeface="Arial"/>
                <a:cs typeface="Arial"/>
              </a:rPr>
              <a:t>knowledge	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16240" y="1325562"/>
            <a:ext cx="3361690" cy="1017269"/>
          </a:xfrm>
          <a:custGeom>
            <a:avLst/>
            <a:gdLst/>
            <a:ahLst/>
            <a:cxnLst/>
            <a:rect l="l" t="t" r="r" b="b"/>
            <a:pathLst>
              <a:path w="3361690" h="1017269">
                <a:moveTo>
                  <a:pt x="3095713" y="0"/>
                </a:moveTo>
                <a:lnTo>
                  <a:pt x="0" y="0"/>
                </a:lnTo>
                <a:lnTo>
                  <a:pt x="265569" y="508635"/>
                </a:lnTo>
                <a:lnTo>
                  <a:pt x="0" y="1017270"/>
                </a:lnTo>
                <a:lnTo>
                  <a:pt x="3095713" y="1017270"/>
                </a:lnTo>
                <a:lnTo>
                  <a:pt x="3361283" y="508635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57018" y="1453388"/>
            <a:ext cx="188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5080" indent="-370205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Detect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 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3624" y="2538983"/>
            <a:ext cx="9009888" cy="3236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7308" y="1149921"/>
            <a:ext cx="7139940" cy="1391285"/>
          </a:xfrm>
          <a:custGeom>
            <a:avLst/>
            <a:gdLst/>
            <a:ahLst/>
            <a:cxnLst/>
            <a:rect l="l" t="t" r="r" b="b"/>
            <a:pathLst>
              <a:path w="7139940" h="1391285">
                <a:moveTo>
                  <a:pt x="0" y="1390764"/>
                </a:moveTo>
                <a:lnTo>
                  <a:pt x="7139330" y="1390764"/>
                </a:lnTo>
                <a:lnTo>
                  <a:pt x="7139330" y="0"/>
                </a:lnTo>
                <a:lnTo>
                  <a:pt x="0" y="0"/>
                </a:lnTo>
                <a:lnTo>
                  <a:pt x="0" y="1390764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308" y="1149921"/>
            <a:ext cx="7139940" cy="1391285"/>
          </a:xfrm>
          <a:custGeom>
            <a:avLst/>
            <a:gdLst/>
            <a:ahLst/>
            <a:cxnLst/>
            <a:rect l="l" t="t" r="r" b="b"/>
            <a:pathLst>
              <a:path w="7139940" h="1391285">
                <a:moveTo>
                  <a:pt x="0" y="0"/>
                </a:moveTo>
                <a:lnTo>
                  <a:pt x="7139334" y="0"/>
                </a:lnTo>
                <a:lnTo>
                  <a:pt x="7139334" y="1390760"/>
                </a:lnTo>
                <a:lnTo>
                  <a:pt x="0" y="1390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2" name="object 12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[2]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A0D3E922-E9A1-4BD7-BB8C-8AE5A50AFDDA}"/>
              </a:ext>
            </a:extLst>
          </p:cNvPr>
          <p:cNvSpPr txBox="1">
            <a:spLocks/>
          </p:cNvSpPr>
          <p:nvPr/>
        </p:nvSpPr>
        <p:spPr>
          <a:xfrm>
            <a:off x="3245700" y="273811"/>
            <a:ext cx="5974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SG" sz="4000" kern="0"/>
              <a:t>Manual Feature Extraction</a:t>
            </a:r>
            <a:endParaRPr lang="en-SG" kern="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9443" y="273811"/>
            <a:ext cx="782755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Learning Feature Representations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1328927" y="3163823"/>
            <a:ext cx="2929128" cy="1941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75632" y="3163823"/>
            <a:ext cx="2889504" cy="1941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88807" y="3163823"/>
            <a:ext cx="2874263" cy="1941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30273" y="2667000"/>
            <a:ext cx="9778365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4450" algn="ctr">
              <a:lnSpc>
                <a:spcPct val="100000"/>
              </a:lnSpc>
              <a:spcBef>
                <a:spcPts val="2910"/>
              </a:spcBef>
              <a:tabLst>
                <a:tab pos="3404235" algn="l"/>
                <a:tab pos="6657975" algn="l"/>
              </a:tabLst>
            </a:pPr>
            <a:r>
              <a:rPr lang="en-SG" sz="2400" dirty="0"/>
              <a:t>Low level features</a:t>
            </a:r>
            <a:r>
              <a:rPr sz="2400" spc="-160" dirty="0">
                <a:latin typeface="Arial"/>
                <a:cs typeface="Arial"/>
              </a:rPr>
              <a:t>	</a:t>
            </a:r>
            <a:r>
              <a:rPr lang="en-SG" sz="2400" dirty="0" err="1"/>
              <a:t>Mid level</a:t>
            </a:r>
            <a:r>
              <a:rPr lang="en-SG" sz="2400" dirty="0"/>
              <a:t> features</a:t>
            </a:r>
            <a:r>
              <a:rPr sz="2400" spc="-160" dirty="0">
                <a:latin typeface="Arial"/>
                <a:cs typeface="Arial"/>
              </a:rPr>
              <a:t>	</a:t>
            </a:r>
            <a:r>
              <a:rPr lang="en-SG" sz="2400" dirty="0"/>
              <a:t>High level features</a:t>
            </a:r>
            <a:endParaRPr sz="3600" baseline="1157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[3]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7754" y="5150611"/>
            <a:ext cx="211744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Eyes, ears, nose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8390" y="5123179"/>
            <a:ext cx="22040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Edges, dark spots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3952" y="5123179"/>
            <a:ext cx="21174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Facial structure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EA675-2B6E-418F-B908-82A4D52D0A72}"/>
              </a:ext>
            </a:extLst>
          </p:cNvPr>
          <p:cNvSpPr/>
          <p:nvPr/>
        </p:nvSpPr>
        <p:spPr>
          <a:xfrm>
            <a:off x="2417952" y="1343661"/>
            <a:ext cx="79197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800" dirty="0"/>
              <a:t>Can we learn a </a:t>
            </a:r>
            <a:r>
              <a:rPr lang="en-SG" sz="2800" b="1" dirty="0"/>
              <a:t>hierarchy of features </a:t>
            </a:r>
            <a:r>
              <a:rPr lang="en-SG" sz="2800" dirty="0"/>
              <a:t>directly from the data instead of hand engineering?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3376" y="3025141"/>
            <a:ext cx="62840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>
                <a:solidFill>
                  <a:schemeClr val="bg1"/>
                </a:solidFill>
              </a:rPr>
              <a:t>Learning Visual Features</a:t>
            </a:r>
            <a:endParaRPr spc="-29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800576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Fully Connected Neural Network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3044951" y="1322832"/>
            <a:ext cx="6096000" cy="4925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object 5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43964" y="1675891"/>
            <a:ext cx="3824604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latin typeface="Trebuchet MS"/>
                <a:cs typeface="Trebuchet MS"/>
              </a:rPr>
              <a:t>Fully</a:t>
            </a:r>
            <a:r>
              <a:rPr sz="2400" b="1" spc="-65" dirty="0">
                <a:latin typeface="Trebuchet MS"/>
                <a:cs typeface="Trebuchet MS"/>
              </a:rPr>
              <a:t> </a:t>
            </a:r>
            <a:r>
              <a:rPr sz="2400" b="1" spc="-85" dirty="0">
                <a:latin typeface="Trebuchet MS"/>
                <a:cs typeface="Trebuchet MS"/>
              </a:rPr>
              <a:t>Connected:</a:t>
            </a:r>
            <a:endParaRPr sz="2400">
              <a:latin typeface="Trebuchet MS"/>
              <a:cs typeface="Trebuchet MS"/>
            </a:endParaRPr>
          </a:p>
          <a:p>
            <a:pPr marL="355600" marR="210185" indent="-342900" algn="just">
              <a:lnSpc>
                <a:spcPct val="99200"/>
              </a:lnSpc>
              <a:spcBef>
                <a:spcPts val="45"/>
              </a:spcBef>
              <a:buChar char="•"/>
              <a:tabLst>
                <a:tab pos="355600" algn="l"/>
              </a:tabLst>
            </a:pPr>
            <a:r>
              <a:rPr sz="2400" spc="-114" dirty="0">
                <a:latin typeface="Arial"/>
                <a:cs typeface="Arial"/>
              </a:rPr>
              <a:t>Connect </a:t>
            </a:r>
            <a:r>
              <a:rPr sz="2400" spc="-120" dirty="0">
                <a:latin typeface="Arial"/>
                <a:cs typeface="Arial"/>
              </a:rPr>
              <a:t>neuron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40" dirty="0">
                <a:latin typeface="Arial"/>
                <a:cs typeface="Arial"/>
              </a:rPr>
              <a:t>hidden  </a:t>
            </a:r>
            <a:r>
              <a:rPr sz="2400" spc="-175" dirty="0">
                <a:latin typeface="Arial"/>
                <a:cs typeface="Arial"/>
              </a:rPr>
              <a:t>layer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60" dirty="0">
                <a:latin typeface="Arial"/>
                <a:cs typeface="Arial"/>
              </a:rPr>
              <a:t>all </a:t>
            </a:r>
            <a:r>
              <a:rPr sz="2400" spc="-155" dirty="0">
                <a:latin typeface="Arial"/>
                <a:cs typeface="Arial"/>
              </a:rPr>
              <a:t>neurons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95" dirty="0">
                <a:latin typeface="Arial"/>
                <a:cs typeface="Arial"/>
              </a:rPr>
              <a:t>input  </a:t>
            </a:r>
            <a:r>
              <a:rPr sz="2400" spc="-17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35" dirty="0">
                <a:latin typeface="Arial"/>
                <a:cs typeface="Arial"/>
              </a:rPr>
              <a:t>No </a:t>
            </a:r>
            <a:r>
              <a:rPr sz="2400" spc="-175" dirty="0">
                <a:latin typeface="Arial"/>
                <a:cs typeface="Arial"/>
              </a:rPr>
              <a:t>spatial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information!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Arial"/>
                <a:cs typeface="Arial"/>
              </a:rPr>
              <a:t>And </a:t>
            </a:r>
            <a:r>
              <a:rPr sz="2400" spc="-270" dirty="0">
                <a:latin typeface="Arial"/>
                <a:cs typeface="Arial"/>
              </a:rPr>
              <a:t>many, </a:t>
            </a:r>
            <a:r>
              <a:rPr sz="2400" spc="-220" dirty="0">
                <a:latin typeface="Arial"/>
                <a:cs typeface="Arial"/>
              </a:rPr>
              <a:t>many</a:t>
            </a:r>
            <a:r>
              <a:rPr sz="2400" spc="14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parameters!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621" y="1675891"/>
            <a:ext cx="292798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algn="ct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Trebuchet MS"/>
                <a:cs typeface="Trebuchet MS"/>
              </a:rPr>
              <a:t>Input: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Arial"/>
                <a:cs typeface="Arial"/>
              </a:rPr>
              <a:t>2D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45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latin typeface="Arial"/>
                <a:cs typeface="Arial"/>
              </a:rPr>
              <a:t>Vector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14" dirty="0">
                <a:latin typeface="Arial"/>
                <a:cs typeface="Arial"/>
              </a:rPr>
              <a:t>pixel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63696" y="1627632"/>
            <a:ext cx="1962911" cy="356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1152" y="2700527"/>
            <a:ext cx="573024" cy="591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8373" y="1935708"/>
            <a:ext cx="1304925" cy="874394"/>
          </a:xfrm>
          <a:custGeom>
            <a:avLst/>
            <a:gdLst/>
            <a:ahLst/>
            <a:cxnLst/>
            <a:rect l="l" t="t" r="r" b="b"/>
            <a:pathLst>
              <a:path w="1304925" h="874394">
                <a:moveTo>
                  <a:pt x="1175092" y="838060"/>
                </a:moveTo>
                <a:lnTo>
                  <a:pt x="1168336" y="844080"/>
                </a:lnTo>
                <a:lnTo>
                  <a:pt x="1167409" y="859828"/>
                </a:lnTo>
                <a:lnTo>
                  <a:pt x="1173416" y="866597"/>
                </a:lnTo>
                <a:lnTo>
                  <a:pt x="1304823" y="874318"/>
                </a:lnTo>
                <a:lnTo>
                  <a:pt x="1302961" y="870521"/>
                </a:lnTo>
                <a:lnTo>
                  <a:pt x="1273289" y="870521"/>
                </a:lnTo>
                <a:lnTo>
                  <a:pt x="1229273" y="841251"/>
                </a:lnTo>
                <a:lnTo>
                  <a:pt x="1175092" y="838060"/>
                </a:lnTo>
                <a:close/>
              </a:path>
              <a:path w="1304925" h="874394">
                <a:moveTo>
                  <a:pt x="1229273" y="841251"/>
                </a:moveTo>
                <a:lnTo>
                  <a:pt x="1273289" y="870521"/>
                </a:lnTo>
                <a:lnTo>
                  <a:pt x="1277021" y="864908"/>
                </a:lnTo>
                <a:lnTo>
                  <a:pt x="1268374" y="864908"/>
                </a:lnTo>
                <a:lnTo>
                  <a:pt x="1257592" y="842919"/>
                </a:lnTo>
                <a:lnTo>
                  <a:pt x="1229273" y="841251"/>
                </a:lnTo>
                <a:close/>
              </a:path>
              <a:path w="1304925" h="874394">
                <a:moveTo>
                  <a:pt x="1238313" y="753211"/>
                </a:moveTo>
                <a:lnTo>
                  <a:pt x="1224140" y="760158"/>
                </a:lnTo>
                <a:lnTo>
                  <a:pt x="1221206" y="768718"/>
                </a:lnTo>
                <a:lnTo>
                  <a:pt x="1245106" y="817457"/>
                </a:lnTo>
                <a:lnTo>
                  <a:pt x="1289113" y="846721"/>
                </a:lnTo>
                <a:lnTo>
                  <a:pt x="1273289" y="870521"/>
                </a:lnTo>
                <a:lnTo>
                  <a:pt x="1302961" y="870521"/>
                </a:lnTo>
                <a:lnTo>
                  <a:pt x="1246873" y="756132"/>
                </a:lnTo>
                <a:lnTo>
                  <a:pt x="1238313" y="753211"/>
                </a:lnTo>
                <a:close/>
              </a:path>
              <a:path w="1304925" h="874394">
                <a:moveTo>
                  <a:pt x="1257592" y="842919"/>
                </a:moveTo>
                <a:lnTo>
                  <a:pt x="1268374" y="864908"/>
                </a:lnTo>
                <a:lnTo>
                  <a:pt x="1282039" y="844359"/>
                </a:lnTo>
                <a:lnTo>
                  <a:pt x="1257592" y="842919"/>
                </a:lnTo>
                <a:close/>
              </a:path>
              <a:path w="1304925" h="874394">
                <a:moveTo>
                  <a:pt x="1245106" y="817457"/>
                </a:moveTo>
                <a:lnTo>
                  <a:pt x="1257592" y="842919"/>
                </a:lnTo>
                <a:lnTo>
                  <a:pt x="1282039" y="844359"/>
                </a:lnTo>
                <a:lnTo>
                  <a:pt x="1268374" y="864908"/>
                </a:lnTo>
                <a:lnTo>
                  <a:pt x="1277021" y="864908"/>
                </a:lnTo>
                <a:lnTo>
                  <a:pt x="1289113" y="846721"/>
                </a:lnTo>
                <a:lnTo>
                  <a:pt x="1245106" y="817457"/>
                </a:lnTo>
                <a:close/>
              </a:path>
              <a:path w="1304925" h="874394">
                <a:moveTo>
                  <a:pt x="15824" y="0"/>
                </a:moveTo>
                <a:lnTo>
                  <a:pt x="0" y="23799"/>
                </a:lnTo>
                <a:lnTo>
                  <a:pt x="1229273" y="841251"/>
                </a:lnTo>
                <a:lnTo>
                  <a:pt x="1257592" y="842919"/>
                </a:lnTo>
                <a:lnTo>
                  <a:pt x="1245106" y="817457"/>
                </a:lnTo>
                <a:lnTo>
                  <a:pt x="15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5203" y="2932645"/>
            <a:ext cx="1318260" cy="132715"/>
          </a:xfrm>
          <a:custGeom>
            <a:avLst/>
            <a:gdLst/>
            <a:ahLst/>
            <a:cxnLst/>
            <a:rect l="l" t="t" r="r" b="b"/>
            <a:pathLst>
              <a:path w="1318259" h="132714">
                <a:moveTo>
                  <a:pt x="1236743" y="80705"/>
                </a:moveTo>
                <a:lnTo>
                  <a:pt x="1189786" y="107924"/>
                </a:lnTo>
                <a:lnTo>
                  <a:pt x="1187462" y="116674"/>
                </a:lnTo>
                <a:lnTo>
                  <a:pt x="1195374" y="130327"/>
                </a:lnTo>
                <a:lnTo>
                  <a:pt x="1204125" y="132651"/>
                </a:lnTo>
                <a:lnTo>
                  <a:pt x="1293480" y="80848"/>
                </a:lnTo>
                <a:lnTo>
                  <a:pt x="1236743" y="80705"/>
                </a:lnTo>
                <a:close/>
              </a:path>
              <a:path w="1318259" h="132714">
                <a:moveTo>
                  <a:pt x="1261282" y="66480"/>
                </a:moveTo>
                <a:lnTo>
                  <a:pt x="1236743" y="80705"/>
                </a:lnTo>
                <a:lnTo>
                  <a:pt x="1289608" y="80848"/>
                </a:lnTo>
                <a:lnTo>
                  <a:pt x="1289614" y="78879"/>
                </a:lnTo>
                <a:lnTo>
                  <a:pt x="1282407" y="78879"/>
                </a:lnTo>
                <a:lnTo>
                  <a:pt x="1261282" y="66480"/>
                </a:lnTo>
                <a:close/>
              </a:path>
              <a:path w="1318259" h="132714">
                <a:moveTo>
                  <a:pt x="1204480" y="0"/>
                </a:moveTo>
                <a:lnTo>
                  <a:pt x="1195730" y="2286"/>
                </a:lnTo>
                <a:lnTo>
                  <a:pt x="1187742" y="15887"/>
                </a:lnTo>
                <a:lnTo>
                  <a:pt x="1190015" y="24650"/>
                </a:lnTo>
                <a:lnTo>
                  <a:pt x="1236833" y="52130"/>
                </a:lnTo>
                <a:lnTo>
                  <a:pt x="1289685" y="52273"/>
                </a:lnTo>
                <a:lnTo>
                  <a:pt x="1289608" y="80848"/>
                </a:lnTo>
                <a:lnTo>
                  <a:pt x="1293480" y="80848"/>
                </a:lnTo>
                <a:lnTo>
                  <a:pt x="1317993" y="66636"/>
                </a:lnTo>
                <a:lnTo>
                  <a:pt x="1204480" y="0"/>
                </a:lnTo>
                <a:close/>
              </a:path>
              <a:path w="1318259" h="132714">
                <a:moveTo>
                  <a:pt x="88" y="48780"/>
                </a:moveTo>
                <a:lnTo>
                  <a:pt x="0" y="77355"/>
                </a:lnTo>
                <a:lnTo>
                  <a:pt x="1236743" y="80705"/>
                </a:lnTo>
                <a:lnTo>
                  <a:pt x="1261282" y="66480"/>
                </a:lnTo>
                <a:lnTo>
                  <a:pt x="1236833" y="52130"/>
                </a:lnTo>
                <a:lnTo>
                  <a:pt x="88" y="48780"/>
                </a:lnTo>
                <a:close/>
              </a:path>
              <a:path w="1318259" h="132714">
                <a:moveTo>
                  <a:pt x="1282484" y="54190"/>
                </a:moveTo>
                <a:lnTo>
                  <a:pt x="1261282" y="66480"/>
                </a:lnTo>
                <a:lnTo>
                  <a:pt x="1282407" y="78879"/>
                </a:lnTo>
                <a:lnTo>
                  <a:pt x="1282484" y="54190"/>
                </a:lnTo>
                <a:close/>
              </a:path>
              <a:path w="1318259" h="132714">
                <a:moveTo>
                  <a:pt x="1289679" y="54190"/>
                </a:moveTo>
                <a:lnTo>
                  <a:pt x="1282484" y="54190"/>
                </a:lnTo>
                <a:lnTo>
                  <a:pt x="1282407" y="78879"/>
                </a:lnTo>
                <a:lnTo>
                  <a:pt x="1289614" y="78879"/>
                </a:lnTo>
                <a:lnTo>
                  <a:pt x="1289679" y="54190"/>
                </a:lnTo>
                <a:close/>
              </a:path>
              <a:path w="1318259" h="132714">
                <a:moveTo>
                  <a:pt x="1236833" y="52130"/>
                </a:moveTo>
                <a:lnTo>
                  <a:pt x="1261282" y="66480"/>
                </a:lnTo>
                <a:lnTo>
                  <a:pt x="1282484" y="54190"/>
                </a:lnTo>
                <a:lnTo>
                  <a:pt x="1289679" y="54190"/>
                </a:lnTo>
                <a:lnTo>
                  <a:pt x="1289685" y="52273"/>
                </a:lnTo>
                <a:lnTo>
                  <a:pt x="1236833" y="5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4027" y="3184944"/>
            <a:ext cx="1329690" cy="1682750"/>
          </a:xfrm>
          <a:custGeom>
            <a:avLst/>
            <a:gdLst/>
            <a:ahLst/>
            <a:cxnLst/>
            <a:rect l="l" t="t" r="r" b="b"/>
            <a:pathLst>
              <a:path w="1329690" h="1682750">
                <a:moveTo>
                  <a:pt x="1294063" y="44546"/>
                </a:moveTo>
                <a:lnTo>
                  <a:pt x="1267668" y="54955"/>
                </a:lnTo>
                <a:lnTo>
                  <a:pt x="0" y="1664512"/>
                </a:lnTo>
                <a:lnTo>
                  <a:pt x="22440" y="1682191"/>
                </a:lnTo>
                <a:lnTo>
                  <a:pt x="1290133" y="72631"/>
                </a:lnTo>
                <a:lnTo>
                  <a:pt x="1294063" y="44546"/>
                </a:lnTo>
                <a:close/>
              </a:path>
              <a:path w="1329690" h="1682750">
                <a:moveTo>
                  <a:pt x="1327265" y="13423"/>
                </a:moveTo>
                <a:lnTo>
                  <a:pt x="1300378" y="13423"/>
                </a:lnTo>
                <a:lnTo>
                  <a:pt x="1322832" y="31114"/>
                </a:lnTo>
                <a:lnTo>
                  <a:pt x="1290133" y="72631"/>
                </a:lnTo>
                <a:lnTo>
                  <a:pt x="1282611" y="126390"/>
                </a:lnTo>
                <a:lnTo>
                  <a:pt x="1288059" y="133616"/>
                </a:lnTo>
                <a:lnTo>
                  <a:pt x="1303680" y="135801"/>
                </a:lnTo>
                <a:lnTo>
                  <a:pt x="1310906" y="130352"/>
                </a:lnTo>
                <a:lnTo>
                  <a:pt x="1327265" y="13423"/>
                </a:lnTo>
                <a:close/>
              </a:path>
              <a:path w="1329690" h="1682750">
                <a:moveTo>
                  <a:pt x="1329143" y="0"/>
                </a:moveTo>
                <a:lnTo>
                  <a:pt x="1206703" y="48285"/>
                </a:lnTo>
                <a:lnTo>
                  <a:pt x="1203096" y="56578"/>
                </a:lnTo>
                <a:lnTo>
                  <a:pt x="1208887" y="71259"/>
                </a:lnTo>
                <a:lnTo>
                  <a:pt x="1217180" y="74866"/>
                </a:lnTo>
                <a:lnTo>
                  <a:pt x="1267668" y="54955"/>
                </a:lnTo>
                <a:lnTo>
                  <a:pt x="1300378" y="13423"/>
                </a:lnTo>
                <a:lnTo>
                  <a:pt x="1327265" y="13423"/>
                </a:lnTo>
                <a:lnTo>
                  <a:pt x="1329143" y="0"/>
                </a:lnTo>
                <a:close/>
              </a:path>
              <a:path w="1329690" h="1682750">
                <a:moveTo>
                  <a:pt x="1309098" y="20294"/>
                </a:moveTo>
                <a:lnTo>
                  <a:pt x="1297457" y="20294"/>
                </a:lnTo>
                <a:lnTo>
                  <a:pt x="1316850" y="35560"/>
                </a:lnTo>
                <a:lnTo>
                  <a:pt x="1294063" y="44546"/>
                </a:lnTo>
                <a:lnTo>
                  <a:pt x="1290133" y="72631"/>
                </a:lnTo>
                <a:lnTo>
                  <a:pt x="1322832" y="31114"/>
                </a:lnTo>
                <a:lnTo>
                  <a:pt x="1309098" y="20294"/>
                </a:lnTo>
                <a:close/>
              </a:path>
              <a:path w="1329690" h="1682750">
                <a:moveTo>
                  <a:pt x="1300378" y="13423"/>
                </a:moveTo>
                <a:lnTo>
                  <a:pt x="1267668" y="54955"/>
                </a:lnTo>
                <a:lnTo>
                  <a:pt x="1294063" y="44546"/>
                </a:lnTo>
                <a:lnTo>
                  <a:pt x="1297457" y="20294"/>
                </a:lnTo>
                <a:lnTo>
                  <a:pt x="1309098" y="20294"/>
                </a:lnTo>
                <a:lnTo>
                  <a:pt x="1300378" y="13423"/>
                </a:lnTo>
                <a:close/>
              </a:path>
              <a:path w="1329690" h="1682750">
                <a:moveTo>
                  <a:pt x="1297457" y="20294"/>
                </a:moveTo>
                <a:lnTo>
                  <a:pt x="1294063" y="44546"/>
                </a:lnTo>
                <a:lnTo>
                  <a:pt x="1316850" y="35560"/>
                </a:lnTo>
                <a:lnTo>
                  <a:pt x="1297457" y="2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D991FD05-D61C-4E13-802C-7126C1AC7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800576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Fully Connected Neural Network</a:t>
            </a:r>
            <a:endParaRPr sz="4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0081" y="5519420"/>
            <a:ext cx="10891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Arial"/>
                <a:cs typeface="Arial"/>
              </a:rPr>
              <a:t>How </a:t>
            </a:r>
            <a:r>
              <a:rPr sz="2400" spc="-229" dirty="0">
                <a:latin typeface="Arial"/>
                <a:cs typeface="Arial"/>
              </a:rPr>
              <a:t>can </a:t>
            </a:r>
            <a:r>
              <a:rPr sz="2400" spc="-130" dirty="0">
                <a:latin typeface="Arial"/>
                <a:cs typeface="Arial"/>
              </a:rPr>
              <a:t>we </a:t>
            </a:r>
            <a:r>
              <a:rPr sz="2400" spc="-235" dirty="0">
                <a:latin typeface="Arial"/>
                <a:cs typeface="Arial"/>
              </a:rPr>
              <a:t>use </a:t>
            </a:r>
            <a:r>
              <a:rPr sz="2400" b="1" spc="-100" dirty="0">
                <a:latin typeface="Trebuchet MS"/>
                <a:cs typeface="Trebuchet MS"/>
              </a:rPr>
              <a:t>spatial </a:t>
            </a:r>
            <a:r>
              <a:rPr sz="2400" b="1" spc="-90" dirty="0">
                <a:latin typeface="Trebuchet MS"/>
                <a:cs typeface="Trebuchet MS"/>
              </a:rPr>
              <a:t>structure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85" dirty="0">
                <a:latin typeface="Arial"/>
                <a:cs typeface="Arial"/>
              </a:rPr>
              <a:t>inform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20" dirty="0">
                <a:latin typeface="Arial"/>
                <a:cs typeface="Arial"/>
              </a:rPr>
              <a:t>architecture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network?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3964" y="1675891"/>
            <a:ext cx="3824604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latin typeface="Trebuchet MS"/>
                <a:cs typeface="Trebuchet MS"/>
              </a:rPr>
              <a:t>Fully</a:t>
            </a:r>
            <a:r>
              <a:rPr sz="2400" b="1" spc="-65" dirty="0">
                <a:latin typeface="Trebuchet MS"/>
                <a:cs typeface="Trebuchet MS"/>
              </a:rPr>
              <a:t> </a:t>
            </a:r>
            <a:r>
              <a:rPr sz="2400" b="1" spc="-85" dirty="0">
                <a:latin typeface="Trebuchet MS"/>
                <a:cs typeface="Trebuchet MS"/>
              </a:rPr>
              <a:t>Connected:</a:t>
            </a:r>
            <a:endParaRPr sz="2400">
              <a:latin typeface="Trebuchet MS"/>
              <a:cs typeface="Trebuchet MS"/>
            </a:endParaRPr>
          </a:p>
          <a:p>
            <a:pPr marL="355600" marR="210185" indent="-342900" algn="just">
              <a:lnSpc>
                <a:spcPct val="99200"/>
              </a:lnSpc>
              <a:spcBef>
                <a:spcPts val="45"/>
              </a:spcBef>
              <a:buChar char="•"/>
              <a:tabLst>
                <a:tab pos="355600" algn="l"/>
              </a:tabLst>
            </a:pPr>
            <a:r>
              <a:rPr sz="2400" spc="-114" dirty="0">
                <a:latin typeface="Arial"/>
                <a:cs typeface="Arial"/>
              </a:rPr>
              <a:t>Connect </a:t>
            </a:r>
            <a:r>
              <a:rPr sz="2400" spc="-120" dirty="0">
                <a:latin typeface="Arial"/>
                <a:cs typeface="Arial"/>
              </a:rPr>
              <a:t>neuron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40" dirty="0">
                <a:latin typeface="Arial"/>
                <a:cs typeface="Arial"/>
              </a:rPr>
              <a:t>hidden  </a:t>
            </a:r>
            <a:r>
              <a:rPr sz="2400" spc="-175" dirty="0">
                <a:latin typeface="Arial"/>
                <a:cs typeface="Arial"/>
              </a:rPr>
              <a:t>layer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60" dirty="0">
                <a:latin typeface="Arial"/>
                <a:cs typeface="Arial"/>
              </a:rPr>
              <a:t>all </a:t>
            </a:r>
            <a:r>
              <a:rPr sz="2400" spc="-155" dirty="0">
                <a:latin typeface="Arial"/>
                <a:cs typeface="Arial"/>
              </a:rPr>
              <a:t>neurons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95" dirty="0">
                <a:latin typeface="Arial"/>
                <a:cs typeface="Arial"/>
              </a:rPr>
              <a:t>input  </a:t>
            </a:r>
            <a:r>
              <a:rPr sz="2400" spc="-17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35" dirty="0">
                <a:latin typeface="Arial"/>
                <a:cs typeface="Arial"/>
              </a:rPr>
              <a:t>No </a:t>
            </a:r>
            <a:r>
              <a:rPr sz="2400" spc="-175" dirty="0">
                <a:latin typeface="Arial"/>
                <a:cs typeface="Arial"/>
              </a:rPr>
              <a:t>spatial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information!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Arial"/>
                <a:cs typeface="Arial"/>
              </a:rPr>
              <a:t>And </a:t>
            </a:r>
            <a:r>
              <a:rPr sz="2400" spc="-270" dirty="0">
                <a:latin typeface="Arial"/>
                <a:cs typeface="Arial"/>
              </a:rPr>
              <a:t>many, </a:t>
            </a:r>
            <a:r>
              <a:rPr sz="2400" spc="-220" dirty="0">
                <a:latin typeface="Arial"/>
                <a:cs typeface="Arial"/>
              </a:rPr>
              <a:t>many</a:t>
            </a:r>
            <a:r>
              <a:rPr sz="2400" spc="14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parameters!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621" y="1675891"/>
            <a:ext cx="292798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algn="ct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Trebuchet MS"/>
                <a:cs typeface="Trebuchet MS"/>
              </a:rPr>
              <a:t>Input: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Arial"/>
                <a:cs typeface="Arial"/>
              </a:rPr>
              <a:t>2D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45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latin typeface="Arial"/>
                <a:cs typeface="Arial"/>
              </a:rPr>
              <a:t>Vector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14" dirty="0">
                <a:latin typeface="Arial"/>
                <a:cs typeface="Arial"/>
              </a:rPr>
              <a:t>pixel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63696" y="1627632"/>
            <a:ext cx="1962911" cy="356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1152" y="2700527"/>
            <a:ext cx="573024" cy="591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8373" y="1935708"/>
            <a:ext cx="1304925" cy="874394"/>
          </a:xfrm>
          <a:custGeom>
            <a:avLst/>
            <a:gdLst/>
            <a:ahLst/>
            <a:cxnLst/>
            <a:rect l="l" t="t" r="r" b="b"/>
            <a:pathLst>
              <a:path w="1304925" h="874394">
                <a:moveTo>
                  <a:pt x="1175092" y="838060"/>
                </a:moveTo>
                <a:lnTo>
                  <a:pt x="1168336" y="844080"/>
                </a:lnTo>
                <a:lnTo>
                  <a:pt x="1167409" y="859828"/>
                </a:lnTo>
                <a:lnTo>
                  <a:pt x="1173416" y="866597"/>
                </a:lnTo>
                <a:lnTo>
                  <a:pt x="1304823" y="874318"/>
                </a:lnTo>
                <a:lnTo>
                  <a:pt x="1302961" y="870521"/>
                </a:lnTo>
                <a:lnTo>
                  <a:pt x="1273289" y="870521"/>
                </a:lnTo>
                <a:lnTo>
                  <a:pt x="1229273" y="841251"/>
                </a:lnTo>
                <a:lnTo>
                  <a:pt x="1175092" y="838060"/>
                </a:lnTo>
                <a:close/>
              </a:path>
              <a:path w="1304925" h="874394">
                <a:moveTo>
                  <a:pt x="1229273" y="841251"/>
                </a:moveTo>
                <a:lnTo>
                  <a:pt x="1273289" y="870521"/>
                </a:lnTo>
                <a:lnTo>
                  <a:pt x="1277021" y="864908"/>
                </a:lnTo>
                <a:lnTo>
                  <a:pt x="1268374" y="864908"/>
                </a:lnTo>
                <a:lnTo>
                  <a:pt x="1257592" y="842919"/>
                </a:lnTo>
                <a:lnTo>
                  <a:pt x="1229273" y="841251"/>
                </a:lnTo>
                <a:close/>
              </a:path>
              <a:path w="1304925" h="874394">
                <a:moveTo>
                  <a:pt x="1238313" y="753211"/>
                </a:moveTo>
                <a:lnTo>
                  <a:pt x="1224140" y="760158"/>
                </a:lnTo>
                <a:lnTo>
                  <a:pt x="1221206" y="768718"/>
                </a:lnTo>
                <a:lnTo>
                  <a:pt x="1245106" y="817457"/>
                </a:lnTo>
                <a:lnTo>
                  <a:pt x="1289113" y="846721"/>
                </a:lnTo>
                <a:lnTo>
                  <a:pt x="1273289" y="870521"/>
                </a:lnTo>
                <a:lnTo>
                  <a:pt x="1302961" y="870521"/>
                </a:lnTo>
                <a:lnTo>
                  <a:pt x="1246873" y="756132"/>
                </a:lnTo>
                <a:lnTo>
                  <a:pt x="1238313" y="753211"/>
                </a:lnTo>
                <a:close/>
              </a:path>
              <a:path w="1304925" h="874394">
                <a:moveTo>
                  <a:pt x="1257592" y="842919"/>
                </a:moveTo>
                <a:lnTo>
                  <a:pt x="1268374" y="864908"/>
                </a:lnTo>
                <a:lnTo>
                  <a:pt x="1282039" y="844359"/>
                </a:lnTo>
                <a:lnTo>
                  <a:pt x="1257592" y="842919"/>
                </a:lnTo>
                <a:close/>
              </a:path>
              <a:path w="1304925" h="874394">
                <a:moveTo>
                  <a:pt x="1245106" y="817457"/>
                </a:moveTo>
                <a:lnTo>
                  <a:pt x="1257592" y="842919"/>
                </a:lnTo>
                <a:lnTo>
                  <a:pt x="1282039" y="844359"/>
                </a:lnTo>
                <a:lnTo>
                  <a:pt x="1268374" y="864908"/>
                </a:lnTo>
                <a:lnTo>
                  <a:pt x="1277021" y="864908"/>
                </a:lnTo>
                <a:lnTo>
                  <a:pt x="1289113" y="846721"/>
                </a:lnTo>
                <a:lnTo>
                  <a:pt x="1245106" y="817457"/>
                </a:lnTo>
                <a:close/>
              </a:path>
              <a:path w="1304925" h="874394">
                <a:moveTo>
                  <a:pt x="15824" y="0"/>
                </a:moveTo>
                <a:lnTo>
                  <a:pt x="0" y="23799"/>
                </a:lnTo>
                <a:lnTo>
                  <a:pt x="1229273" y="841251"/>
                </a:lnTo>
                <a:lnTo>
                  <a:pt x="1257592" y="842919"/>
                </a:lnTo>
                <a:lnTo>
                  <a:pt x="1245106" y="817457"/>
                </a:lnTo>
                <a:lnTo>
                  <a:pt x="15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5203" y="2932645"/>
            <a:ext cx="1318260" cy="132715"/>
          </a:xfrm>
          <a:custGeom>
            <a:avLst/>
            <a:gdLst/>
            <a:ahLst/>
            <a:cxnLst/>
            <a:rect l="l" t="t" r="r" b="b"/>
            <a:pathLst>
              <a:path w="1318259" h="132714">
                <a:moveTo>
                  <a:pt x="1236743" y="80705"/>
                </a:moveTo>
                <a:lnTo>
                  <a:pt x="1189786" y="107924"/>
                </a:lnTo>
                <a:lnTo>
                  <a:pt x="1187462" y="116674"/>
                </a:lnTo>
                <a:lnTo>
                  <a:pt x="1195374" y="130327"/>
                </a:lnTo>
                <a:lnTo>
                  <a:pt x="1204125" y="132651"/>
                </a:lnTo>
                <a:lnTo>
                  <a:pt x="1293480" y="80848"/>
                </a:lnTo>
                <a:lnTo>
                  <a:pt x="1236743" y="80705"/>
                </a:lnTo>
                <a:close/>
              </a:path>
              <a:path w="1318259" h="132714">
                <a:moveTo>
                  <a:pt x="1261282" y="66480"/>
                </a:moveTo>
                <a:lnTo>
                  <a:pt x="1236743" y="80705"/>
                </a:lnTo>
                <a:lnTo>
                  <a:pt x="1289608" y="80848"/>
                </a:lnTo>
                <a:lnTo>
                  <a:pt x="1289614" y="78879"/>
                </a:lnTo>
                <a:lnTo>
                  <a:pt x="1282407" y="78879"/>
                </a:lnTo>
                <a:lnTo>
                  <a:pt x="1261282" y="66480"/>
                </a:lnTo>
                <a:close/>
              </a:path>
              <a:path w="1318259" h="132714">
                <a:moveTo>
                  <a:pt x="1204480" y="0"/>
                </a:moveTo>
                <a:lnTo>
                  <a:pt x="1195730" y="2286"/>
                </a:lnTo>
                <a:lnTo>
                  <a:pt x="1187742" y="15887"/>
                </a:lnTo>
                <a:lnTo>
                  <a:pt x="1190015" y="24650"/>
                </a:lnTo>
                <a:lnTo>
                  <a:pt x="1236833" y="52130"/>
                </a:lnTo>
                <a:lnTo>
                  <a:pt x="1289685" y="52273"/>
                </a:lnTo>
                <a:lnTo>
                  <a:pt x="1289608" y="80848"/>
                </a:lnTo>
                <a:lnTo>
                  <a:pt x="1293480" y="80848"/>
                </a:lnTo>
                <a:lnTo>
                  <a:pt x="1317993" y="66636"/>
                </a:lnTo>
                <a:lnTo>
                  <a:pt x="1204480" y="0"/>
                </a:lnTo>
                <a:close/>
              </a:path>
              <a:path w="1318259" h="132714">
                <a:moveTo>
                  <a:pt x="88" y="48780"/>
                </a:moveTo>
                <a:lnTo>
                  <a:pt x="0" y="77355"/>
                </a:lnTo>
                <a:lnTo>
                  <a:pt x="1236743" y="80705"/>
                </a:lnTo>
                <a:lnTo>
                  <a:pt x="1261282" y="66480"/>
                </a:lnTo>
                <a:lnTo>
                  <a:pt x="1236833" y="52130"/>
                </a:lnTo>
                <a:lnTo>
                  <a:pt x="88" y="48780"/>
                </a:lnTo>
                <a:close/>
              </a:path>
              <a:path w="1318259" h="132714">
                <a:moveTo>
                  <a:pt x="1282484" y="54190"/>
                </a:moveTo>
                <a:lnTo>
                  <a:pt x="1261282" y="66480"/>
                </a:lnTo>
                <a:lnTo>
                  <a:pt x="1282407" y="78879"/>
                </a:lnTo>
                <a:lnTo>
                  <a:pt x="1282484" y="54190"/>
                </a:lnTo>
                <a:close/>
              </a:path>
              <a:path w="1318259" h="132714">
                <a:moveTo>
                  <a:pt x="1289679" y="54190"/>
                </a:moveTo>
                <a:lnTo>
                  <a:pt x="1282484" y="54190"/>
                </a:lnTo>
                <a:lnTo>
                  <a:pt x="1282407" y="78879"/>
                </a:lnTo>
                <a:lnTo>
                  <a:pt x="1289614" y="78879"/>
                </a:lnTo>
                <a:lnTo>
                  <a:pt x="1289679" y="54190"/>
                </a:lnTo>
                <a:close/>
              </a:path>
              <a:path w="1318259" h="132714">
                <a:moveTo>
                  <a:pt x="1236833" y="52130"/>
                </a:moveTo>
                <a:lnTo>
                  <a:pt x="1261282" y="66480"/>
                </a:lnTo>
                <a:lnTo>
                  <a:pt x="1282484" y="54190"/>
                </a:lnTo>
                <a:lnTo>
                  <a:pt x="1289679" y="54190"/>
                </a:lnTo>
                <a:lnTo>
                  <a:pt x="1289685" y="52273"/>
                </a:lnTo>
                <a:lnTo>
                  <a:pt x="1236833" y="5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4027" y="3184944"/>
            <a:ext cx="1329690" cy="1682750"/>
          </a:xfrm>
          <a:custGeom>
            <a:avLst/>
            <a:gdLst/>
            <a:ahLst/>
            <a:cxnLst/>
            <a:rect l="l" t="t" r="r" b="b"/>
            <a:pathLst>
              <a:path w="1329690" h="1682750">
                <a:moveTo>
                  <a:pt x="1294063" y="44546"/>
                </a:moveTo>
                <a:lnTo>
                  <a:pt x="1267668" y="54955"/>
                </a:lnTo>
                <a:lnTo>
                  <a:pt x="0" y="1664512"/>
                </a:lnTo>
                <a:lnTo>
                  <a:pt x="22440" y="1682191"/>
                </a:lnTo>
                <a:lnTo>
                  <a:pt x="1290133" y="72631"/>
                </a:lnTo>
                <a:lnTo>
                  <a:pt x="1294063" y="44546"/>
                </a:lnTo>
                <a:close/>
              </a:path>
              <a:path w="1329690" h="1682750">
                <a:moveTo>
                  <a:pt x="1327265" y="13423"/>
                </a:moveTo>
                <a:lnTo>
                  <a:pt x="1300378" y="13423"/>
                </a:lnTo>
                <a:lnTo>
                  <a:pt x="1322832" y="31114"/>
                </a:lnTo>
                <a:lnTo>
                  <a:pt x="1290133" y="72631"/>
                </a:lnTo>
                <a:lnTo>
                  <a:pt x="1282611" y="126390"/>
                </a:lnTo>
                <a:lnTo>
                  <a:pt x="1288059" y="133616"/>
                </a:lnTo>
                <a:lnTo>
                  <a:pt x="1303680" y="135801"/>
                </a:lnTo>
                <a:lnTo>
                  <a:pt x="1310906" y="130352"/>
                </a:lnTo>
                <a:lnTo>
                  <a:pt x="1327265" y="13423"/>
                </a:lnTo>
                <a:close/>
              </a:path>
              <a:path w="1329690" h="1682750">
                <a:moveTo>
                  <a:pt x="1329143" y="0"/>
                </a:moveTo>
                <a:lnTo>
                  <a:pt x="1206703" y="48285"/>
                </a:lnTo>
                <a:lnTo>
                  <a:pt x="1203096" y="56578"/>
                </a:lnTo>
                <a:lnTo>
                  <a:pt x="1208887" y="71259"/>
                </a:lnTo>
                <a:lnTo>
                  <a:pt x="1217180" y="74866"/>
                </a:lnTo>
                <a:lnTo>
                  <a:pt x="1267668" y="54955"/>
                </a:lnTo>
                <a:lnTo>
                  <a:pt x="1300378" y="13423"/>
                </a:lnTo>
                <a:lnTo>
                  <a:pt x="1327265" y="13423"/>
                </a:lnTo>
                <a:lnTo>
                  <a:pt x="1329143" y="0"/>
                </a:lnTo>
                <a:close/>
              </a:path>
              <a:path w="1329690" h="1682750">
                <a:moveTo>
                  <a:pt x="1309098" y="20294"/>
                </a:moveTo>
                <a:lnTo>
                  <a:pt x="1297457" y="20294"/>
                </a:lnTo>
                <a:lnTo>
                  <a:pt x="1316850" y="35560"/>
                </a:lnTo>
                <a:lnTo>
                  <a:pt x="1294063" y="44546"/>
                </a:lnTo>
                <a:lnTo>
                  <a:pt x="1290133" y="72631"/>
                </a:lnTo>
                <a:lnTo>
                  <a:pt x="1322832" y="31114"/>
                </a:lnTo>
                <a:lnTo>
                  <a:pt x="1309098" y="20294"/>
                </a:lnTo>
                <a:close/>
              </a:path>
              <a:path w="1329690" h="1682750">
                <a:moveTo>
                  <a:pt x="1300378" y="13423"/>
                </a:moveTo>
                <a:lnTo>
                  <a:pt x="1267668" y="54955"/>
                </a:lnTo>
                <a:lnTo>
                  <a:pt x="1294063" y="44546"/>
                </a:lnTo>
                <a:lnTo>
                  <a:pt x="1297457" y="20294"/>
                </a:lnTo>
                <a:lnTo>
                  <a:pt x="1309098" y="20294"/>
                </a:lnTo>
                <a:lnTo>
                  <a:pt x="1300378" y="13423"/>
                </a:lnTo>
                <a:close/>
              </a:path>
              <a:path w="1329690" h="1682750">
                <a:moveTo>
                  <a:pt x="1297457" y="20294"/>
                </a:moveTo>
                <a:lnTo>
                  <a:pt x="1294063" y="44546"/>
                </a:lnTo>
                <a:lnTo>
                  <a:pt x="1316850" y="35560"/>
                </a:lnTo>
                <a:lnTo>
                  <a:pt x="1297457" y="2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2" name="object 12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47DB0EF3-17D6-437E-A159-6D1113FA20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800576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Fully Connected Neural Network</a:t>
            </a:r>
            <a:endParaRPr sz="4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770" y="273811"/>
            <a:ext cx="55874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Using Spatial Structure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7998676" y="2437891"/>
            <a:ext cx="370141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75" dirty="0">
                <a:latin typeface="Times New Roman"/>
                <a:cs typeface="Times New Roman"/>
              </a:rPr>
              <a:t>Idea: </a:t>
            </a:r>
            <a:r>
              <a:rPr sz="2400" spc="-130" dirty="0">
                <a:latin typeface="Arial"/>
                <a:cs typeface="Arial"/>
              </a:rPr>
              <a:t>connect </a:t>
            </a:r>
            <a:r>
              <a:rPr sz="2400" spc="-185" dirty="0">
                <a:latin typeface="Arial"/>
                <a:cs typeface="Arial"/>
              </a:rPr>
              <a:t>patches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95" dirty="0">
                <a:latin typeface="Arial"/>
                <a:cs typeface="Arial"/>
              </a:rPr>
              <a:t>input 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55" dirty="0">
                <a:latin typeface="Arial"/>
                <a:cs typeface="Arial"/>
              </a:rPr>
              <a:t>neurons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40" dirty="0">
                <a:latin typeface="Arial"/>
                <a:cs typeface="Arial"/>
              </a:rPr>
              <a:t>hidden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spc="-225" dirty="0">
                <a:latin typeface="Arial"/>
                <a:cs typeface="Arial"/>
              </a:rPr>
              <a:t>layer.</a:t>
            </a:r>
            <a:endParaRPr sz="2400">
              <a:latin typeface="Arial"/>
              <a:cs typeface="Arial"/>
            </a:endParaRPr>
          </a:p>
          <a:p>
            <a:pPr marL="429259" marR="422275" algn="ctr">
              <a:lnSpc>
                <a:spcPct val="101099"/>
              </a:lnSpc>
              <a:spcBef>
                <a:spcPts val="310"/>
              </a:spcBef>
            </a:pPr>
            <a:r>
              <a:rPr sz="1800" spc="-55" dirty="0">
                <a:latin typeface="Arial"/>
                <a:cs typeface="Arial"/>
              </a:rPr>
              <a:t>Neuron </a:t>
            </a:r>
            <a:r>
              <a:rPr sz="1800" spc="-105" dirty="0">
                <a:latin typeface="Arial"/>
                <a:cs typeface="Arial"/>
              </a:rPr>
              <a:t>connected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5" dirty="0">
                <a:latin typeface="Arial"/>
                <a:cs typeface="Arial"/>
              </a:rPr>
              <a:t>region </a:t>
            </a:r>
            <a:r>
              <a:rPr sz="1800" spc="-55" dirty="0">
                <a:latin typeface="Arial"/>
                <a:cs typeface="Arial"/>
              </a:rPr>
              <a:t>of  </a:t>
            </a:r>
            <a:r>
              <a:rPr sz="1800" spc="-90" dirty="0">
                <a:latin typeface="Arial"/>
                <a:cs typeface="Arial"/>
              </a:rPr>
              <a:t>input. </a:t>
            </a:r>
            <a:r>
              <a:rPr sz="1800" spc="-65" dirty="0">
                <a:latin typeface="Arial"/>
                <a:cs typeface="Arial"/>
              </a:rPr>
              <a:t>Only </a:t>
            </a:r>
            <a:r>
              <a:rPr sz="1800" spc="-100" dirty="0">
                <a:latin typeface="Arial"/>
                <a:cs typeface="Arial"/>
              </a:rPr>
              <a:t>“sees” </a:t>
            </a:r>
            <a:r>
              <a:rPr sz="1800" spc="-125" dirty="0">
                <a:latin typeface="Arial"/>
                <a:cs typeface="Arial"/>
              </a:rPr>
              <a:t>these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spc="-165" dirty="0">
                <a:latin typeface="Arial"/>
                <a:cs typeface="Arial"/>
              </a:rPr>
              <a:t>values.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5911" y="1322832"/>
            <a:ext cx="6544056" cy="418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1327" y="2447035"/>
            <a:ext cx="246761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latin typeface="Times New Roman"/>
                <a:cs typeface="Times New Roman"/>
              </a:rPr>
              <a:t>Input: </a:t>
            </a:r>
            <a:r>
              <a:rPr sz="2400" spc="-50" dirty="0">
                <a:latin typeface="Arial"/>
                <a:cs typeface="Arial"/>
              </a:rPr>
              <a:t>2D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204" dirty="0">
                <a:latin typeface="Arial"/>
                <a:cs typeface="Arial"/>
              </a:rPr>
              <a:t>image.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spc="-90" dirty="0">
                <a:latin typeface="Arial"/>
                <a:cs typeface="Arial"/>
              </a:rPr>
              <a:t>Array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14" dirty="0">
                <a:latin typeface="Arial"/>
                <a:cs typeface="Arial"/>
              </a:rPr>
              <a:t>pixel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object 7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770" y="273811"/>
            <a:ext cx="61208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Using Spatial Structure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856488" y="1761744"/>
            <a:ext cx="4828032" cy="2639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831" y="1322832"/>
            <a:ext cx="11070336" cy="3279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67407" y="4620259"/>
            <a:ext cx="803846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+mj-lt"/>
                <a:cs typeface="Arial"/>
              </a:rPr>
              <a:t>Connect </a:t>
            </a:r>
            <a:r>
              <a:rPr sz="2400" spc="-145" dirty="0">
                <a:latin typeface="+mj-lt"/>
                <a:cs typeface="Arial"/>
              </a:rPr>
              <a:t>patch </a:t>
            </a:r>
            <a:r>
              <a:rPr sz="2400" spc="-125" dirty="0">
                <a:latin typeface="+mj-lt"/>
                <a:cs typeface="Arial"/>
              </a:rPr>
              <a:t>in </a:t>
            </a:r>
            <a:r>
              <a:rPr sz="2400" spc="-95" dirty="0">
                <a:latin typeface="+mj-lt"/>
                <a:cs typeface="Arial"/>
              </a:rPr>
              <a:t>input </a:t>
            </a:r>
            <a:r>
              <a:rPr sz="2400" spc="-175" dirty="0">
                <a:latin typeface="+mj-lt"/>
                <a:cs typeface="Arial"/>
              </a:rPr>
              <a:t>layer </a:t>
            </a:r>
            <a:r>
              <a:rPr sz="2400" spc="10" dirty="0">
                <a:latin typeface="+mj-lt"/>
                <a:cs typeface="Arial"/>
              </a:rPr>
              <a:t>to </a:t>
            </a:r>
            <a:r>
              <a:rPr sz="2400" spc="-315" dirty="0">
                <a:latin typeface="+mj-lt"/>
                <a:cs typeface="Arial"/>
              </a:rPr>
              <a:t>a </a:t>
            </a:r>
            <a:r>
              <a:rPr lang="en-SG" sz="2400" spc="-315" dirty="0">
                <a:latin typeface="+mj-lt"/>
                <a:cs typeface="Arial"/>
              </a:rPr>
              <a:t> </a:t>
            </a:r>
            <a:r>
              <a:rPr sz="2400" spc="-200" dirty="0">
                <a:latin typeface="+mj-lt"/>
                <a:cs typeface="Arial"/>
              </a:rPr>
              <a:t>single </a:t>
            </a:r>
            <a:r>
              <a:rPr sz="2400" spc="-120" dirty="0">
                <a:latin typeface="+mj-lt"/>
                <a:cs typeface="Arial"/>
              </a:rPr>
              <a:t>neuron </a:t>
            </a:r>
            <a:r>
              <a:rPr sz="2400" spc="-125" dirty="0">
                <a:latin typeface="+mj-lt"/>
                <a:cs typeface="Arial"/>
              </a:rPr>
              <a:t>in </a:t>
            </a:r>
            <a:r>
              <a:rPr sz="2400" spc="-175" dirty="0">
                <a:latin typeface="+mj-lt"/>
                <a:cs typeface="Arial"/>
              </a:rPr>
              <a:t>subsequent</a:t>
            </a:r>
            <a:r>
              <a:rPr sz="2400" spc="30" dirty="0">
                <a:latin typeface="+mj-lt"/>
                <a:cs typeface="Arial"/>
              </a:rPr>
              <a:t> </a:t>
            </a:r>
            <a:r>
              <a:rPr sz="2400" spc="-225" dirty="0">
                <a:latin typeface="+mj-lt"/>
                <a:cs typeface="Arial"/>
              </a:rPr>
              <a:t>layer.</a:t>
            </a:r>
            <a:endParaRPr sz="2400" dirty="0">
              <a:latin typeface="+mj-lt"/>
              <a:cs typeface="Arial"/>
            </a:endParaRPr>
          </a:p>
          <a:p>
            <a:pPr marL="1905" algn="ctr">
              <a:lnSpc>
                <a:spcPts val="2830"/>
              </a:lnSpc>
              <a:spcBef>
                <a:spcPts val="20"/>
              </a:spcBef>
            </a:pPr>
            <a:r>
              <a:rPr sz="2400" spc="-204" dirty="0">
                <a:latin typeface="+mj-lt"/>
                <a:cs typeface="Arial"/>
              </a:rPr>
              <a:t>Use </a:t>
            </a:r>
            <a:r>
              <a:rPr sz="2400" spc="-315" dirty="0">
                <a:latin typeface="+mj-lt"/>
                <a:cs typeface="Arial"/>
              </a:rPr>
              <a:t>a </a:t>
            </a:r>
            <a:r>
              <a:rPr lang="en-SG" sz="2400" spc="-315" dirty="0">
                <a:latin typeface="+mj-lt"/>
                <a:cs typeface="Arial"/>
              </a:rPr>
              <a:t> </a:t>
            </a:r>
            <a:r>
              <a:rPr sz="2400" spc="-175" dirty="0">
                <a:latin typeface="+mj-lt"/>
                <a:cs typeface="Arial"/>
              </a:rPr>
              <a:t>sliding </a:t>
            </a:r>
            <a:r>
              <a:rPr sz="2400" spc="-85" dirty="0">
                <a:latin typeface="+mj-lt"/>
                <a:cs typeface="Arial"/>
              </a:rPr>
              <a:t>window </a:t>
            </a:r>
            <a:r>
              <a:rPr sz="2400" spc="10" dirty="0">
                <a:latin typeface="+mj-lt"/>
                <a:cs typeface="Arial"/>
              </a:rPr>
              <a:t>to </a:t>
            </a:r>
            <a:r>
              <a:rPr sz="2400" spc="-150" dirty="0">
                <a:latin typeface="+mj-lt"/>
                <a:cs typeface="Arial"/>
              </a:rPr>
              <a:t>define</a:t>
            </a:r>
            <a:r>
              <a:rPr sz="2400" spc="-75" dirty="0">
                <a:latin typeface="+mj-lt"/>
                <a:cs typeface="Arial"/>
              </a:rPr>
              <a:t> </a:t>
            </a:r>
            <a:r>
              <a:rPr sz="2400" spc="-155" dirty="0">
                <a:latin typeface="+mj-lt"/>
                <a:cs typeface="Arial"/>
              </a:rPr>
              <a:t>connections.</a:t>
            </a:r>
            <a:endParaRPr sz="2400" dirty="0">
              <a:latin typeface="+mj-lt"/>
              <a:cs typeface="Arial"/>
            </a:endParaRPr>
          </a:p>
          <a:p>
            <a:pPr marL="484505">
              <a:lnSpc>
                <a:spcPts val="2830"/>
              </a:lnSpc>
            </a:pPr>
            <a:r>
              <a:rPr sz="2400" i="1" spc="-204" dirty="0">
                <a:latin typeface="+mj-lt"/>
                <a:cs typeface="Arial"/>
              </a:rPr>
              <a:t>How </a:t>
            </a:r>
            <a:r>
              <a:rPr sz="2400" i="1" spc="-235" dirty="0">
                <a:latin typeface="+mj-lt"/>
                <a:cs typeface="Arial"/>
              </a:rPr>
              <a:t>can </a:t>
            </a:r>
            <a:r>
              <a:rPr sz="2400" i="1" spc="-265" dirty="0">
                <a:latin typeface="+mj-lt"/>
                <a:cs typeface="Arial"/>
              </a:rPr>
              <a:t>we </a:t>
            </a:r>
            <a:r>
              <a:rPr lang="en-SG" sz="2400" i="1" spc="-265" dirty="0">
                <a:latin typeface="+mj-lt"/>
                <a:cs typeface="Arial"/>
              </a:rPr>
              <a:t> </a:t>
            </a:r>
            <a:r>
              <a:rPr sz="2400" b="1" spc="-95" dirty="0">
                <a:latin typeface="+mj-lt"/>
                <a:cs typeface="Trebuchet MS"/>
              </a:rPr>
              <a:t>weight </a:t>
            </a:r>
            <a:r>
              <a:rPr sz="2400" i="1" spc="-165" dirty="0">
                <a:latin typeface="+mj-lt"/>
                <a:cs typeface="Arial"/>
              </a:rPr>
              <a:t>the patch </a:t>
            </a:r>
            <a:r>
              <a:rPr sz="2400" i="1" spc="-130" dirty="0">
                <a:latin typeface="+mj-lt"/>
                <a:cs typeface="Arial"/>
              </a:rPr>
              <a:t>to </a:t>
            </a:r>
            <a:r>
              <a:rPr sz="2400" i="1" spc="-170" dirty="0">
                <a:latin typeface="+mj-lt"/>
                <a:cs typeface="Arial"/>
              </a:rPr>
              <a:t>detect </a:t>
            </a:r>
            <a:r>
              <a:rPr sz="2400" i="1" spc="-150" dirty="0">
                <a:latin typeface="+mj-lt"/>
                <a:cs typeface="Arial"/>
              </a:rPr>
              <a:t>particular</a:t>
            </a:r>
            <a:r>
              <a:rPr sz="2400" i="1" spc="20" dirty="0">
                <a:latin typeface="+mj-lt"/>
                <a:cs typeface="Arial"/>
              </a:rPr>
              <a:t> </a:t>
            </a:r>
            <a:r>
              <a:rPr sz="2400" i="1" spc="-245" dirty="0">
                <a:latin typeface="+mj-lt"/>
                <a:cs typeface="Arial"/>
              </a:rPr>
              <a:t>features?</a:t>
            </a:r>
            <a:endParaRPr sz="2400" dirty="0">
              <a:latin typeface="+mj-lt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object 7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6226" y="273811"/>
            <a:ext cx="809697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Applying Filters to Extract Features</a:t>
            </a:r>
            <a:endParaRPr sz="42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object 5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0203" y="1973580"/>
            <a:ext cx="9952355" cy="2841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526415" algn="l"/>
                <a:tab pos="527050" algn="l"/>
              </a:tabLst>
            </a:pPr>
            <a:r>
              <a:rPr lang="en-SG" sz="3200" dirty="0"/>
              <a:t>Apply a set of weights – a filter – to extract </a:t>
            </a:r>
            <a:r>
              <a:rPr lang="en-SG" sz="3200" b="1" dirty="0"/>
              <a:t>local features</a:t>
            </a:r>
          </a:p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526415" algn="l"/>
                <a:tab pos="527050" algn="l"/>
              </a:tabLst>
            </a:pPr>
            <a:endParaRPr sz="3350" dirty="0">
              <a:latin typeface="Times New Roman"/>
              <a:cs typeface="Times New Roman"/>
            </a:endParaRPr>
          </a:p>
          <a:p>
            <a:pPr marL="1386205" indent="-626745">
              <a:lnSpc>
                <a:spcPct val="100000"/>
              </a:lnSpc>
              <a:buAutoNum type="arabicParenR"/>
              <a:tabLst>
                <a:tab pos="1386205" algn="l"/>
                <a:tab pos="1386840" algn="l"/>
              </a:tabLst>
            </a:pPr>
            <a:r>
              <a:rPr lang="en-SG" sz="3200" dirty="0"/>
              <a:t>Use </a:t>
            </a:r>
            <a:r>
              <a:rPr lang="en-SG" sz="3200" b="1" dirty="0"/>
              <a:t>multiple filters </a:t>
            </a:r>
            <a:r>
              <a:rPr lang="en-SG" sz="3200" dirty="0"/>
              <a:t>to extract different features</a:t>
            </a:r>
          </a:p>
          <a:p>
            <a:pPr marL="1386205" indent="-626745">
              <a:lnSpc>
                <a:spcPct val="100000"/>
              </a:lnSpc>
              <a:buAutoNum type="arabicParenR"/>
              <a:tabLst>
                <a:tab pos="1386205" algn="l"/>
                <a:tab pos="1386840" algn="l"/>
              </a:tabLst>
            </a:pPr>
            <a:endParaRPr sz="3350" dirty="0">
              <a:latin typeface="Times New Roman"/>
              <a:cs typeface="Times New Roman"/>
            </a:endParaRPr>
          </a:p>
          <a:p>
            <a:pPr marL="2058035" indent="-514350">
              <a:lnSpc>
                <a:spcPct val="100000"/>
              </a:lnSpc>
              <a:buAutoNum type="arabicParenR"/>
              <a:tabLst>
                <a:tab pos="2058035" algn="l"/>
                <a:tab pos="2058670" algn="l"/>
              </a:tabLst>
            </a:pPr>
            <a:r>
              <a:rPr lang="en-SG" sz="3200" dirty="0"/>
              <a:t>Spatially </a:t>
            </a:r>
            <a:r>
              <a:rPr lang="en-SG" sz="3200" b="1" dirty="0"/>
              <a:t>share</a:t>
            </a:r>
            <a:r>
              <a:rPr lang="en-SG" sz="3200" dirty="0"/>
              <a:t> parameters of each filter </a:t>
            </a:r>
          </a:p>
          <a:p>
            <a:pPr marL="1543685">
              <a:lnSpc>
                <a:spcPct val="100000"/>
              </a:lnSpc>
              <a:tabLst>
                <a:tab pos="2058035" algn="l"/>
                <a:tab pos="2058670" algn="l"/>
              </a:tabLst>
            </a:pPr>
            <a:r>
              <a:rPr lang="en-SG" sz="2000" dirty="0"/>
              <a:t>(features that matter in one part of the input should matter elsewhere) 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5857" y="6492552"/>
            <a:ext cx="7006590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0"/>
              </a:lnSpc>
            </a:pPr>
            <a:r>
              <a:rPr sz="1200" spc="-110" dirty="0">
                <a:latin typeface="Arial"/>
                <a:cs typeface="Arial"/>
              </a:rPr>
              <a:t>6.S191 </a:t>
            </a:r>
            <a:r>
              <a:rPr sz="1200" spc="-45" dirty="0">
                <a:latin typeface="Arial"/>
                <a:cs typeface="Arial"/>
              </a:rPr>
              <a:t>Introduction </a:t>
            </a:r>
            <a:r>
              <a:rPr sz="1200" spc="5" dirty="0">
                <a:latin typeface="Arial"/>
                <a:cs typeface="Arial"/>
              </a:rPr>
              <a:t>to </a:t>
            </a:r>
            <a:r>
              <a:rPr sz="1200" spc="-60" dirty="0">
                <a:latin typeface="Arial"/>
                <a:cs typeface="Arial"/>
              </a:rPr>
              <a:t>Deep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90" dirty="0">
                <a:latin typeface="Arial"/>
                <a:cs typeface="Arial"/>
              </a:rPr>
              <a:t>Learning</a:t>
            </a:r>
            <a:endParaRPr sz="1200">
              <a:latin typeface="Arial"/>
              <a:cs typeface="Arial"/>
            </a:endParaRPr>
          </a:p>
          <a:p>
            <a:pPr marL="466090">
              <a:lnSpc>
                <a:spcPct val="100000"/>
              </a:lnSpc>
              <a:spcBef>
                <a:spcPts val="75"/>
              </a:spcBef>
              <a:tabLst>
                <a:tab pos="6577330" algn="l"/>
              </a:tabLst>
            </a:pPr>
            <a:r>
              <a:rPr sz="1100" spc="-30" dirty="0">
                <a:solidFill>
                  <a:srgbClr val="0563C1"/>
                </a:solidFill>
                <a:latin typeface="Arial"/>
                <a:cs typeface="Arial"/>
              </a:rPr>
              <a:t>i</a:t>
            </a:r>
            <a:r>
              <a:rPr sz="1100" spc="-85" dirty="0">
                <a:solidFill>
                  <a:srgbClr val="0563C1"/>
                </a:solidFill>
                <a:latin typeface="Arial"/>
                <a:cs typeface="Arial"/>
              </a:rPr>
              <a:t>n</a:t>
            </a:r>
            <a:r>
              <a:rPr sz="1100" spc="15" dirty="0">
                <a:solidFill>
                  <a:srgbClr val="0563C1"/>
                </a:solidFill>
                <a:latin typeface="Arial"/>
                <a:cs typeface="Arial"/>
              </a:rPr>
              <a:t>t</a:t>
            </a:r>
            <a:r>
              <a:rPr sz="1100" spc="5" dirty="0">
                <a:solidFill>
                  <a:srgbClr val="0563C1"/>
                </a:solidFill>
                <a:latin typeface="Arial"/>
                <a:cs typeface="Arial"/>
              </a:rPr>
              <a:t>r</a:t>
            </a:r>
            <a:r>
              <a:rPr sz="1100" spc="-20" dirty="0">
                <a:solidFill>
                  <a:srgbClr val="0563C1"/>
                </a:solidFill>
                <a:latin typeface="Arial"/>
                <a:cs typeface="Arial"/>
              </a:rPr>
              <a:t>o</a:t>
            </a:r>
            <a:r>
              <a:rPr sz="1100" spc="5" dirty="0">
                <a:solidFill>
                  <a:srgbClr val="0563C1"/>
                </a:solidFill>
                <a:latin typeface="Arial"/>
                <a:cs typeface="Arial"/>
              </a:rPr>
              <a:t>to</a:t>
            </a:r>
            <a:r>
              <a:rPr sz="1100" spc="-55" dirty="0">
                <a:solidFill>
                  <a:srgbClr val="0563C1"/>
                </a:solidFill>
                <a:latin typeface="Arial"/>
                <a:cs typeface="Arial"/>
              </a:rPr>
              <a:t>d</a:t>
            </a:r>
            <a:r>
              <a:rPr sz="1100" spc="-90" dirty="0">
                <a:solidFill>
                  <a:srgbClr val="0563C1"/>
                </a:solidFill>
                <a:latin typeface="Arial"/>
                <a:cs typeface="Arial"/>
              </a:rPr>
              <a:t>ee</a:t>
            </a:r>
            <a:r>
              <a:rPr sz="1100" spc="-55" dirty="0">
                <a:solidFill>
                  <a:srgbClr val="0563C1"/>
                </a:solidFill>
                <a:latin typeface="Arial"/>
                <a:cs typeface="Arial"/>
              </a:rPr>
              <a:t>p</a:t>
            </a:r>
            <a:r>
              <a:rPr sz="1100" spc="-30" dirty="0">
                <a:solidFill>
                  <a:srgbClr val="0563C1"/>
                </a:solidFill>
                <a:latin typeface="Arial"/>
                <a:cs typeface="Arial"/>
              </a:rPr>
              <a:t>l</a:t>
            </a:r>
            <a:r>
              <a:rPr sz="1100" spc="-95" dirty="0">
                <a:solidFill>
                  <a:srgbClr val="0563C1"/>
                </a:solidFill>
                <a:latin typeface="Arial"/>
                <a:cs typeface="Arial"/>
              </a:rPr>
              <a:t>e</a:t>
            </a:r>
            <a:r>
              <a:rPr sz="1100" spc="-85" dirty="0">
                <a:solidFill>
                  <a:srgbClr val="0563C1"/>
                </a:solidFill>
                <a:latin typeface="Arial"/>
                <a:cs typeface="Arial"/>
              </a:rPr>
              <a:t>a</a:t>
            </a:r>
            <a:r>
              <a:rPr sz="1100" spc="-60" dirty="0">
                <a:solidFill>
                  <a:srgbClr val="0563C1"/>
                </a:solidFill>
                <a:latin typeface="Arial"/>
                <a:cs typeface="Arial"/>
              </a:rPr>
              <a:t>r</a:t>
            </a:r>
            <a:r>
              <a:rPr sz="1100" spc="-80" dirty="0">
                <a:solidFill>
                  <a:srgbClr val="0563C1"/>
                </a:solidFill>
                <a:latin typeface="Arial"/>
                <a:cs typeface="Arial"/>
              </a:rPr>
              <a:t>n</a:t>
            </a:r>
            <a:r>
              <a:rPr sz="1100" spc="-30" dirty="0">
                <a:solidFill>
                  <a:srgbClr val="0563C1"/>
                </a:solidFill>
                <a:latin typeface="Arial"/>
                <a:cs typeface="Arial"/>
              </a:rPr>
              <a:t>i</a:t>
            </a:r>
            <a:r>
              <a:rPr sz="1100" spc="-85" dirty="0">
                <a:solidFill>
                  <a:srgbClr val="0563C1"/>
                </a:solidFill>
                <a:latin typeface="Arial"/>
                <a:cs typeface="Arial"/>
              </a:rPr>
              <a:t>n</a:t>
            </a:r>
            <a:r>
              <a:rPr sz="1100" spc="-105" dirty="0">
                <a:solidFill>
                  <a:srgbClr val="0563C1"/>
                </a:solidFill>
                <a:latin typeface="Arial"/>
                <a:cs typeface="Arial"/>
              </a:rPr>
              <a:t>g.</a:t>
            </a:r>
            <a:r>
              <a:rPr sz="1100" spc="-130" dirty="0">
                <a:solidFill>
                  <a:srgbClr val="0563C1"/>
                </a:solidFill>
                <a:latin typeface="Arial"/>
                <a:cs typeface="Arial"/>
              </a:rPr>
              <a:t>c</a:t>
            </a:r>
            <a:r>
              <a:rPr sz="1100" spc="-20" dirty="0">
                <a:solidFill>
                  <a:srgbClr val="0563C1"/>
                </a:solidFill>
                <a:latin typeface="Arial"/>
                <a:cs typeface="Arial"/>
              </a:rPr>
              <a:t>o</a:t>
            </a:r>
            <a:r>
              <a:rPr sz="1100" spc="-70" dirty="0">
                <a:solidFill>
                  <a:srgbClr val="0563C1"/>
                </a:solidFill>
                <a:latin typeface="Arial"/>
                <a:cs typeface="Arial"/>
              </a:rPr>
              <a:t>m</a:t>
            </a:r>
            <a:r>
              <a:rPr sz="1100" dirty="0">
                <a:solidFill>
                  <a:srgbClr val="0563C1"/>
                </a:solidFill>
                <a:latin typeface="Arial"/>
                <a:cs typeface="Arial"/>
              </a:rPr>
              <a:t>	</a:t>
            </a:r>
            <a:r>
              <a:rPr sz="1650" spc="-44" baseline="37878" dirty="0">
                <a:latin typeface="Arial"/>
                <a:cs typeface="Arial"/>
              </a:rPr>
              <a:t>1/</a:t>
            </a:r>
            <a:r>
              <a:rPr sz="1650" spc="-67" baseline="37878" dirty="0">
                <a:latin typeface="Arial"/>
                <a:cs typeface="Arial"/>
              </a:rPr>
              <a:t>29/</a:t>
            </a:r>
            <a:r>
              <a:rPr sz="1650" spc="-97" baseline="37878" dirty="0">
                <a:latin typeface="Arial"/>
                <a:cs typeface="Arial"/>
              </a:rPr>
              <a:t>19</a:t>
            </a:r>
            <a:endParaRPr sz="1650" baseline="3787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432" y="273811"/>
            <a:ext cx="855456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Feature Extraction with Convolution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853439" y="1322832"/>
            <a:ext cx="4194048" cy="2337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7277" y="1553971"/>
            <a:ext cx="9032723" cy="4426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6465" indent="-342900">
              <a:lnSpc>
                <a:spcPct val="100000"/>
              </a:lnSpc>
              <a:spcBef>
                <a:spcPts val="100"/>
              </a:spcBef>
              <a:buChar char="-"/>
              <a:tabLst>
                <a:tab pos="3466465" algn="l"/>
                <a:tab pos="3467100" algn="l"/>
              </a:tabLst>
            </a:pPr>
            <a:r>
              <a:rPr lang="en-SG" sz="2400" dirty="0"/>
              <a:t>Filter of size </a:t>
            </a:r>
            <a:r>
              <a:rPr lang="en-SG" sz="2400" dirty="0" err="1"/>
              <a:t>4x4</a:t>
            </a:r>
            <a:r>
              <a:rPr lang="en-SG" sz="2400" dirty="0"/>
              <a:t> : 16 different weights </a:t>
            </a:r>
          </a:p>
          <a:p>
            <a:pPr marL="3466465" indent="-342900">
              <a:lnSpc>
                <a:spcPct val="100000"/>
              </a:lnSpc>
              <a:spcBef>
                <a:spcPts val="100"/>
              </a:spcBef>
              <a:buChar char="-"/>
              <a:tabLst>
                <a:tab pos="3466465" algn="l"/>
                <a:tab pos="3467100" algn="l"/>
              </a:tabLst>
            </a:pPr>
            <a:r>
              <a:rPr lang="en-SG" sz="2400" dirty="0"/>
              <a:t>Apply this same filter to </a:t>
            </a:r>
            <a:r>
              <a:rPr lang="en-SG" sz="2400" dirty="0" err="1"/>
              <a:t>4x4</a:t>
            </a:r>
            <a:r>
              <a:rPr lang="en-SG" sz="2400" dirty="0"/>
              <a:t> patches in input </a:t>
            </a:r>
          </a:p>
          <a:p>
            <a:pPr marL="3466465" indent="-342900">
              <a:lnSpc>
                <a:spcPct val="100000"/>
              </a:lnSpc>
              <a:spcBef>
                <a:spcPts val="100"/>
              </a:spcBef>
              <a:buChar char="-"/>
              <a:tabLst>
                <a:tab pos="3466465" algn="l"/>
                <a:tab pos="3467100" algn="l"/>
              </a:tabLst>
            </a:pPr>
            <a:r>
              <a:rPr lang="en-SG" sz="2400" dirty="0"/>
              <a:t>Shift by 2 pixels for next patch </a:t>
            </a:r>
          </a:p>
          <a:p>
            <a:pPr marL="3466465" indent="-342900">
              <a:lnSpc>
                <a:spcPct val="100000"/>
              </a:lnSpc>
              <a:spcBef>
                <a:spcPts val="100"/>
              </a:spcBef>
              <a:buChar char="-"/>
              <a:tabLst>
                <a:tab pos="3466465" algn="l"/>
                <a:tab pos="3467100" algn="l"/>
              </a:tabLst>
            </a:pPr>
            <a:endParaRPr sz="2500" dirty="0">
              <a:latin typeface="Times New Roman"/>
              <a:cs typeface="Times New Roman"/>
            </a:endParaRPr>
          </a:p>
          <a:p>
            <a:pPr marL="3166745" algn="ctr">
              <a:lnSpc>
                <a:spcPct val="100000"/>
              </a:lnSpc>
            </a:pPr>
            <a:r>
              <a:rPr lang="en-SG" sz="2400" dirty="0"/>
              <a:t>This “patchy” operation is convolution</a:t>
            </a:r>
          </a:p>
          <a:p>
            <a:pPr marL="3166745" algn="ctr">
              <a:lnSpc>
                <a:spcPct val="100000"/>
              </a:lnSpc>
            </a:pPr>
            <a:endParaRPr sz="4150" dirty="0">
              <a:latin typeface="Times New Roman"/>
              <a:cs typeface="Times New Roman"/>
            </a:endParaRPr>
          </a:p>
          <a:p>
            <a:pPr marL="332105" indent="-319405">
              <a:lnSpc>
                <a:spcPct val="100000"/>
              </a:lnSpc>
              <a:buAutoNum type="arabicParenR"/>
              <a:tabLst>
                <a:tab pos="332740" algn="l"/>
              </a:tabLst>
            </a:pPr>
            <a:r>
              <a:rPr sz="2400" spc="-110" dirty="0">
                <a:latin typeface="Arial"/>
                <a:cs typeface="Arial"/>
              </a:rPr>
              <a:t>Apply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60" dirty="0">
                <a:latin typeface="Arial"/>
                <a:cs typeface="Arial"/>
              </a:rPr>
              <a:t>set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60" dirty="0">
                <a:latin typeface="Arial"/>
                <a:cs typeface="Arial"/>
              </a:rPr>
              <a:t>weights </a:t>
            </a:r>
            <a:r>
              <a:rPr sz="2400" spc="-135" dirty="0">
                <a:latin typeface="Arial"/>
                <a:cs typeface="Arial"/>
              </a:rPr>
              <a:t>–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35" dirty="0">
                <a:latin typeface="Arial"/>
                <a:cs typeface="Arial"/>
              </a:rPr>
              <a:t>–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85" dirty="0">
                <a:latin typeface="Arial"/>
                <a:cs typeface="Arial"/>
              </a:rPr>
              <a:t>extract </a:t>
            </a:r>
            <a:r>
              <a:rPr sz="2400" b="1" spc="-90" dirty="0">
                <a:latin typeface="Trebuchet MS"/>
                <a:cs typeface="Trebuchet MS"/>
              </a:rPr>
              <a:t>local</a:t>
            </a:r>
            <a:r>
              <a:rPr sz="2400" b="1" spc="-310" dirty="0">
                <a:latin typeface="Trebuchet MS"/>
                <a:cs typeface="Trebuchet MS"/>
              </a:rPr>
              <a:t> </a:t>
            </a:r>
            <a:r>
              <a:rPr sz="2400" b="1" spc="-125" dirty="0">
                <a:latin typeface="Trebuchet MS"/>
                <a:cs typeface="Trebuchet MS"/>
              </a:rPr>
              <a:t>features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arenR"/>
            </a:pPr>
            <a:endParaRPr sz="2400" dirty="0">
              <a:latin typeface="Times New Roman"/>
              <a:cs typeface="Times New Roman"/>
            </a:endParaRPr>
          </a:p>
          <a:p>
            <a:pPr marL="944880" indent="-33782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945515" algn="l"/>
              </a:tabLst>
            </a:pPr>
            <a:r>
              <a:rPr sz="2400" spc="-200" dirty="0">
                <a:latin typeface="Arial"/>
                <a:cs typeface="Arial"/>
              </a:rPr>
              <a:t>Use </a:t>
            </a:r>
            <a:r>
              <a:rPr sz="2400" b="1" spc="-105" dirty="0">
                <a:latin typeface="Trebuchet MS"/>
                <a:cs typeface="Trebuchet MS"/>
              </a:rPr>
              <a:t>multiple </a:t>
            </a:r>
            <a:r>
              <a:rPr sz="2400" b="1" spc="-114" dirty="0">
                <a:latin typeface="Trebuchet MS"/>
                <a:cs typeface="Trebuchet MS"/>
              </a:rPr>
              <a:t>filters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85" dirty="0">
                <a:latin typeface="Arial"/>
                <a:cs typeface="Arial"/>
              </a:rPr>
              <a:t>extract </a:t>
            </a:r>
            <a:r>
              <a:rPr sz="2400" spc="-100" dirty="0">
                <a:latin typeface="Arial"/>
                <a:cs typeface="Arial"/>
              </a:rPr>
              <a:t>different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AutoNum type="arabicParenR"/>
            </a:pPr>
            <a:endParaRPr sz="2500" dirty="0">
              <a:latin typeface="Times New Roman"/>
              <a:cs typeface="Times New Roman"/>
            </a:endParaRPr>
          </a:p>
          <a:p>
            <a:pPr marL="1404620" indent="-337820">
              <a:lnSpc>
                <a:spcPct val="100000"/>
              </a:lnSpc>
              <a:buFont typeface="Arial"/>
              <a:buAutoNum type="arabicParenR"/>
              <a:tabLst>
                <a:tab pos="1405255" algn="l"/>
              </a:tabLst>
            </a:pPr>
            <a:r>
              <a:rPr sz="2400" b="1" spc="-95" dirty="0">
                <a:latin typeface="Trebuchet MS"/>
                <a:cs typeface="Trebuchet MS"/>
              </a:rPr>
              <a:t>Spatially </a:t>
            </a:r>
            <a:r>
              <a:rPr sz="2400" b="1" spc="-105" dirty="0">
                <a:latin typeface="Trebuchet MS"/>
                <a:cs typeface="Trebuchet MS"/>
              </a:rPr>
              <a:t>share </a:t>
            </a:r>
            <a:r>
              <a:rPr sz="2400" spc="-140" dirty="0">
                <a:latin typeface="Arial"/>
                <a:cs typeface="Arial"/>
              </a:rPr>
              <a:t>parameters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215" dirty="0">
                <a:latin typeface="Arial"/>
                <a:cs typeface="Arial"/>
              </a:rPr>
              <a:t>each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870" y="2778253"/>
            <a:ext cx="8952929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090"/>
              </a:lnSpc>
              <a:spcBef>
                <a:spcPts val="100"/>
              </a:spcBef>
            </a:pPr>
            <a:r>
              <a:rPr lang="en-SG" dirty="0">
                <a:solidFill>
                  <a:schemeClr val="bg1"/>
                </a:solidFill>
              </a:rPr>
              <a:t>Feature Extraction and Convolution A Case Study</a:t>
            </a:r>
            <a:endParaRPr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6525" y="273811"/>
            <a:ext cx="17583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X or X?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1659724" y="5393436"/>
            <a:ext cx="9389276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6675" algn="ctr">
              <a:lnSpc>
                <a:spcPct val="100000"/>
              </a:lnSpc>
              <a:spcBef>
                <a:spcPts val="100"/>
              </a:spcBef>
            </a:pPr>
            <a:r>
              <a:rPr lang="en-SG" sz="2000" dirty="0"/>
              <a:t>Image is represented as matrix of pixel values… and computers are literal! </a:t>
            </a:r>
          </a:p>
          <a:p>
            <a:pPr marR="66675" algn="ctr">
              <a:lnSpc>
                <a:spcPct val="100000"/>
              </a:lnSpc>
              <a:spcBef>
                <a:spcPts val="100"/>
              </a:spcBef>
            </a:pPr>
            <a:r>
              <a:rPr lang="en-SG" sz="2000" dirty="0"/>
              <a:t>We want to be able to classify an X as an X even if it’s shifted, shrunk, rotated, deformed.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6920" y="1514855"/>
            <a:ext cx="8144255" cy="3517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[4]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080" y="2081783"/>
            <a:ext cx="9360408" cy="3160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17872" y="273811"/>
            <a:ext cx="2956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70" dirty="0"/>
              <a:t>Features </a:t>
            </a:r>
            <a:r>
              <a:rPr sz="4200" spc="-75" dirty="0"/>
              <a:t>of</a:t>
            </a:r>
            <a:r>
              <a:rPr sz="4200" spc="170" dirty="0"/>
              <a:t> X</a:t>
            </a:r>
            <a:endParaRPr sz="4200"/>
          </a:p>
        </p:txBody>
      </p:sp>
      <p:sp>
        <p:nvSpPr>
          <p:cNvPr id="4" name="object 4"/>
          <p:cNvSpPr/>
          <p:nvPr/>
        </p:nvSpPr>
        <p:spPr>
          <a:xfrm>
            <a:off x="3598849" y="3163417"/>
            <a:ext cx="2084705" cy="458470"/>
          </a:xfrm>
          <a:custGeom>
            <a:avLst/>
            <a:gdLst/>
            <a:ahLst/>
            <a:cxnLst/>
            <a:rect l="l" t="t" r="r" b="b"/>
            <a:pathLst>
              <a:path w="2084704" h="458470">
                <a:moveTo>
                  <a:pt x="0" y="0"/>
                </a:moveTo>
                <a:lnTo>
                  <a:pt x="2084471" y="458225"/>
                </a:lnTo>
              </a:path>
            </a:pathLst>
          </a:custGeom>
          <a:ln w="28575">
            <a:solidFill>
              <a:srgbClr val="FF7F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98849" y="3621644"/>
            <a:ext cx="2084705" cy="577850"/>
          </a:xfrm>
          <a:custGeom>
            <a:avLst/>
            <a:gdLst/>
            <a:ahLst/>
            <a:cxnLst/>
            <a:rect l="l" t="t" r="r" b="b"/>
            <a:pathLst>
              <a:path w="2084704" h="577850">
                <a:moveTo>
                  <a:pt x="0" y="577610"/>
                </a:moveTo>
                <a:lnTo>
                  <a:pt x="2084471" y="0"/>
                </a:lnTo>
              </a:path>
            </a:pathLst>
          </a:custGeom>
          <a:ln w="28575">
            <a:solidFill>
              <a:srgbClr val="FF7F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7622" y="3175876"/>
            <a:ext cx="2084705" cy="458470"/>
          </a:xfrm>
          <a:custGeom>
            <a:avLst/>
            <a:gdLst/>
            <a:ahLst/>
            <a:cxnLst/>
            <a:rect l="l" t="t" r="r" b="b"/>
            <a:pathLst>
              <a:path w="2084704" h="458470">
                <a:moveTo>
                  <a:pt x="2084471" y="0"/>
                </a:moveTo>
                <a:lnTo>
                  <a:pt x="0" y="458225"/>
                </a:lnTo>
              </a:path>
            </a:pathLst>
          </a:custGeom>
          <a:ln w="28575">
            <a:solidFill>
              <a:srgbClr val="FF7F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7622" y="3634103"/>
            <a:ext cx="2084705" cy="577850"/>
          </a:xfrm>
          <a:custGeom>
            <a:avLst/>
            <a:gdLst/>
            <a:ahLst/>
            <a:cxnLst/>
            <a:rect l="l" t="t" r="r" b="b"/>
            <a:pathLst>
              <a:path w="2084704" h="577850">
                <a:moveTo>
                  <a:pt x="2084471" y="57761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7F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2238" y="4211713"/>
            <a:ext cx="3060065" cy="1730375"/>
          </a:xfrm>
          <a:custGeom>
            <a:avLst/>
            <a:gdLst/>
            <a:ahLst/>
            <a:cxnLst/>
            <a:rect l="l" t="t" r="r" b="b"/>
            <a:pathLst>
              <a:path w="3060065" h="1730375">
                <a:moveTo>
                  <a:pt x="0" y="0"/>
                </a:moveTo>
                <a:lnTo>
                  <a:pt x="3059641" y="1729760"/>
                </a:lnTo>
              </a:path>
            </a:pathLst>
          </a:custGeom>
          <a:ln w="28575">
            <a:solidFill>
              <a:srgbClr val="975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0804" y="4924259"/>
            <a:ext cx="3670935" cy="1028700"/>
          </a:xfrm>
          <a:custGeom>
            <a:avLst/>
            <a:gdLst/>
            <a:ahLst/>
            <a:cxnLst/>
            <a:rect l="l" t="t" r="r" b="b"/>
            <a:pathLst>
              <a:path w="3670935" h="1028700">
                <a:moveTo>
                  <a:pt x="0" y="0"/>
                </a:moveTo>
                <a:lnTo>
                  <a:pt x="3670402" y="1028150"/>
                </a:lnTo>
              </a:path>
            </a:pathLst>
          </a:custGeom>
          <a:ln w="28575">
            <a:solidFill>
              <a:srgbClr val="975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2223" y="4211713"/>
            <a:ext cx="1601470" cy="1708150"/>
          </a:xfrm>
          <a:custGeom>
            <a:avLst/>
            <a:gdLst/>
            <a:ahLst/>
            <a:cxnLst/>
            <a:rect l="l" t="t" r="r" b="b"/>
            <a:pathLst>
              <a:path w="1601470" h="1708150">
                <a:moveTo>
                  <a:pt x="1600970" y="0"/>
                </a:moveTo>
                <a:lnTo>
                  <a:pt x="0" y="1707680"/>
                </a:lnTo>
              </a:path>
            </a:pathLst>
          </a:custGeom>
          <a:ln w="28575">
            <a:solidFill>
              <a:srgbClr val="975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41540" y="4924259"/>
            <a:ext cx="2274570" cy="995680"/>
          </a:xfrm>
          <a:custGeom>
            <a:avLst/>
            <a:gdLst/>
            <a:ahLst/>
            <a:cxnLst/>
            <a:rect l="l" t="t" r="r" b="b"/>
            <a:pathLst>
              <a:path w="2274570" h="995679">
                <a:moveTo>
                  <a:pt x="2273961" y="0"/>
                </a:moveTo>
                <a:lnTo>
                  <a:pt x="0" y="995123"/>
                </a:lnTo>
              </a:path>
            </a:pathLst>
          </a:custGeom>
          <a:ln w="28575">
            <a:solidFill>
              <a:srgbClr val="975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63735" y="1475625"/>
            <a:ext cx="1497965" cy="2071370"/>
          </a:xfrm>
          <a:custGeom>
            <a:avLst/>
            <a:gdLst/>
            <a:ahLst/>
            <a:cxnLst/>
            <a:rect l="l" t="t" r="r" b="b"/>
            <a:pathLst>
              <a:path w="1497965" h="2071370">
                <a:moveTo>
                  <a:pt x="1497360" y="2071091"/>
                </a:moveTo>
                <a:lnTo>
                  <a:pt x="0" y="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63726" y="1475626"/>
            <a:ext cx="2197100" cy="1336040"/>
          </a:xfrm>
          <a:custGeom>
            <a:avLst/>
            <a:gdLst/>
            <a:ahLst/>
            <a:cxnLst/>
            <a:rect l="l" t="t" r="r" b="b"/>
            <a:pathLst>
              <a:path w="2197100" h="1336039">
                <a:moveTo>
                  <a:pt x="2196861" y="133595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83675" y="1529826"/>
            <a:ext cx="3199765" cy="1638300"/>
          </a:xfrm>
          <a:custGeom>
            <a:avLst/>
            <a:gdLst/>
            <a:ahLst/>
            <a:cxnLst/>
            <a:rect l="l" t="t" r="r" b="b"/>
            <a:pathLst>
              <a:path w="3199765" h="1638300">
                <a:moveTo>
                  <a:pt x="0" y="1638010"/>
                </a:moveTo>
                <a:lnTo>
                  <a:pt x="3199641" y="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8314" y="1517360"/>
            <a:ext cx="3933825" cy="948690"/>
          </a:xfrm>
          <a:custGeom>
            <a:avLst/>
            <a:gdLst/>
            <a:ahLst/>
            <a:cxnLst/>
            <a:rect l="l" t="t" r="r" b="b"/>
            <a:pathLst>
              <a:path w="3933825" h="948689">
                <a:moveTo>
                  <a:pt x="0" y="948331"/>
                </a:moveTo>
                <a:lnTo>
                  <a:pt x="3933262" y="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36564" y="1377645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30">
                <a:moveTo>
                  <a:pt x="386803" y="0"/>
                </a:moveTo>
                <a:lnTo>
                  <a:pt x="0" y="0"/>
                </a:lnTo>
                <a:lnTo>
                  <a:pt x="0" y="87553"/>
                </a:lnTo>
                <a:lnTo>
                  <a:pt x="386803" y="87553"/>
                </a:lnTo>
                <a:lnTo>
                  <a:pt x="38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564" y="1508975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30">
                <a:moveTo>
                  <a:pt x="386803" y="0"/>
                </a:moveTo>
                <a:lnTo>
                  <a:pt x="0" y="0"/>
                </a:lnTo>
                <a:lnTo>
                  <a:pt x="0" y="87553"/>
                </a:lnTo>
                <a:lnTo>
                  <a:pt x="386803" y="87553"/>
                </a:lnTo>
                <a:lnTo>
                  <a:pt x="38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6570" y="1377647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30">
                <a:moveTo>
                  <a:pt x="0" y="0"/>
                </a:moveTo>
                <a:lnTo>
                  <a:pt x="386808" y="0"/>
                </a:lnTo>
                <a:lnTo>
                  <a:pt x="386808" y="87554"/>
                </a:lnTo>
                <a:lnTo>
                  <a:pt x="0" y="8755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36570" y="1508978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30">
                <a:moveTo>
                  <a:pt x="0" y="0"/>
                </a:moveTo>
                <a:lnTo>
                  <a:pt x="386808" y="0"/>
                </a:lnTo>
                <a:lnTo>
                  <a:pt x="386808" y="87555"/>
                </a:lnTo>
                <a:lnTo>
                  <a:pt x="0" y="8755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34634" y="3524656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386816" y="0"/>
                </a:moveTo>
                <a:lnTo>
                  <a:pt x="0" y="0"/>
                </a:lnTo>
                <a:lnTo>
                  <a:pt x="0" y="87553"/>
                </a:lnTo>
                <a:lnTo>
                  <a:pt x="386816" y="87553"/>
                </a:lnTo>
                <a:lnTo>
                  <a:pt x="386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34634" y="3655986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386816" y="0"/>
                </a:moveTo>
                <a:lnTo>
                  <a:pt x="0" y="0"/>
                </a:lnTo>
                <a:lnTo>
                  <a:pt x="0" y="87553"/>
                </a:lnTo>
                <a:lnTo>
                  <a:pt x="386816" y="87553"/>
                </a:lnTo>
                <a:lnTo>
                  <a:pt x="386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34639" y="3524658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0" y="0"/>
                </a:moveTo>
                <a:lnTo>
                  <a:pt x="386808" y="0"/>
                </a:lnTo>
                <a:lnTo>
                  <a:pt x="386808" y="87554"/>
                </a:lnTo>
                <a:lnTo>
                  <a:pt x="0" y="8755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34639" y="3655990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0" y="0"/>
                </a:moveTo>
                <a:lnTo>
                  <a:pt x="386808" y="0"/>
                </a:lnTo>
                <a:lnTo>
                  <a:pt x="386808" y="87555"/>
                </a:lnTo>
                <a:lnTo>
                  <a:pt x="0" y="8755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34634" y="5832020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386816" y="0"/>
                </a:moveTo>
                <a:lnTo>
                  <a:pt x="0" y="0"/>
                </a:lnTo>
                <a:lnTo>
                  <a:pt x="0" y="87555"/>
                </a:lnTo>
                <a:lnTo>
                  <a:pt x="386816" y="87555"/>
                </a:lnTo>
                <a:lnTo>
                  <a:pt x="386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4634" y="5963352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386816" y="0"/>
                </a:moveTo>
                <a:lnTo>
                  <a:pt x="0" y="0"/>
                </a:lnTo>
                <a:lnTo>
                  <a:pt x="0" y="87553"/>
                </a:lnTo>
                <a:lnTo>
                  <a:pt x="386816" y="87553"/>
                </a:lnTo>
                <a:lnTo>
                  <a:pt x="386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34639" y="5832020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0" y="0"/>
                </a:moveTo>
                <a:lnTo>
                  <a:pt x="386808" y="0"/>
                </a:lnTo>
                <a:lnTo>
                  <a:pt x="386808" y="87554"/>
                </a:lnTo>
                <a:lnTo>
                  <a:pt x="0" y="8755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34639" y="5963352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0" y="0"/>
                </a:moveTo>
                <a:lnTo>
                  <a:pt x="386808" y="0"/>
                </a:lnTo>
                <a:lnTo>
                  <a:pt x="386808" y="87555"/>
                </a:lnTo>
                <a:lnTo>
                  <a:pt x="0" y="8755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9" name="object 29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[4]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0372" y="273811"/>
            <a:ext cx="61321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35" dirty="0">
                <a:latin typeface="Arial"/>
                <a:cs typeface="Arial"/>
              </a:rPr>
              <a:t>Filters </a:t>
            </a:r>
            <a:r>
              <a:rPr sz="4200" spc="105" dirty="0">
                <a:latin typeface="Arial"/>
                <a:cs typeface="Arial"/>
              </a:rPr>
              <a:t>to </a:t>
            </a:r>
            <a:r>
              <a:rPr sz="4200" spc="-60" dirty="0">
                <a:latin typeface="Arial"/>
                <a:cs typeface="Arial"/>
              </a:rPr>
              <a:t>Detect </a:t>
            </a:r>
            <a:r>
              <a:rPr sz="4200" spc="170" dirty="0">
                <a:latin typeface="Arial"/>
                <a:cs typeface="Arial"/>
              </a:rPr>
              <a:t>X</a:t>
            </a:r>
            <a:r>
              <a:rPr sz="4200" dirty="0">
                <a:latin typeface="Arial"/>
                <a:cs typeface="Arial"/>
              </a:rPr>
              <a:t> </a:t>
            </a:r>
            <a:r>
              <a:rPr sz="4200" spc="-270" dirty="0">
                <a:latin typeface="Arial"/>
                <a:cs typeface="Arial"/>
              </a:rPr>
              <a:t>Features</a:t>
            </a:r>
            <a:endParaRPr sz="4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8943" y="1594611"/>
            <a:ext cx="837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f</a:t>
            </a:r>
            <a:r>
              <a:rPr sz="2800" spc="-45" dirty="0">
                <a:latin typeface="Arial"/>
                <a:cs typeface="Arial"/>
              </a:rPr>
              <a:t>i</a:t>
            </a:r>
            <a:r>
              <a:rPr sz="2800" spc="-15" dirty="0">
                <a:latin typeface="Arial"/>
                <a:cs typeface="Arial"/>
              </a:rPr>
              <a:t>l</a:t>
            </a:r>
            <a:r>
              <a:rPr sz="2800" spc="155" dirty="0">
                <a:latin typeface="Arial"/>
                <a:cs typeface="Arial"/>
              </a:rPr>
              <a:t>t</a:t>
            </a:r>
            <a:r>
              <a:rPr sz="2800" spc="-225" dirty="0">
                <a:latin typeface="Arial"/>
                <a:cs typeface="Arial"/>
              </a:rPr>
              <a:t>e</a:t>
            </a:r>
            <a:r>
              <a:rPr sz="2800" spc="175" dirty="0">
                <a:latin typeface="Arial"/>
                <a:cs typeface="Arial"/>
              </a:rPr>
              <a:t>r</a:t>
            </a:r>
            <a:r>
              <a:rPr sz="2800" spc="-325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0" y="1490472"/>
            <a:ext cx="7266432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[4]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6307" y="1691132"/>
            <a:ext cx="16084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42265" marR="5080" indent="-330200">
              <a:lnSpc>
                <a:spcPct val="100800"/>
              </a:lnSpc>
              <a:spcBef>
                <a:spcPts val="75"/>
              </a:spcBef>
            </a:pPr>
            <a:r>
              <a:rPr sz="2400" spc="-130" dirty="0">
                <a:latin typeface="Arial"/>
                <a:cs typeface="Arial"/>
              </a:rPr>
              <a:t>element </a:t>
            </a:r>
            <a:r>
              <a:rPr sz="2400" spc="-165" dirty="0">
                <a:latin typeface="Arial"/>
                <a:cs typeface="Arial"/>
              </a:rPr>
              <a:t>wise  </a:t>
            </a:r>
            <a:r>
              <a:rPr sz="2400" spc="-114" dirty="0">
                <a:latin typeface="Arial"/>
                <a:cs typeface="Arial"/>
              </a:rPr>
              <a:t>multiply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80524" y="1870964"/>
            <a:ext cx="146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latin typeface="Arial"/>
                <a:cs typeface="Arial"/>
              </a:rPr>
              <a:t>add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outputs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42047" y="3014472"/>
            <a:ext cx="2560320" cy="249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2783" y="2548127"/>
            <a:ext cx="3694176" cy="3435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5571" y="1338922"/>
            <a:ext cx="2132965" cy="1703070"/>
          </a:xfrm>
          <a:custGeom>
            <a:avLst/>
            <a:gdLst/>
            <a:ahLst/>
            <a:cxnLst/>
            <a:rect l="l" t="t" r="r" b="b"/>
            <a:pathLst>
              <a:path w="2132965" h="1703070">
                <a:moveTo>
                  <a:pt x="0" y="0"/>
                </a:moveTo>
                <a:lnTo>
                  <a:pt x="2132461" y="170274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539" y="2502509"/>
            <a:ext cx="2193290" cy="1637664"/>
          </a:xfrm>
          <a:custGeom>
            <a:avLst/>
            <a:gdLst/>
            <a:ahLst/>
            <a:cxnLst/>
            <a:rect l="l" t="t" r="r" b="b"/>
            <a:pathLst>
              <a:path w="2193290" h="1637664">
                <a:moveTo>
                  <a:pt x="0" y="0"/>
                </a:moveTo>
                <a:lnTo>
                  <a:pt x="2193111" y="163755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319" y="1225296"/>
            <a:ext cx="1557528" cy="1429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8580" y="1757927"/>
            <a:ext cx="1427480" cy="807720"/>
          </a:xfrm>
          <a:custGeom>
            <a:avLst/>
            <a:gdLst/>
            <a:ahLst/>
            <a:cxnLst/>
            <a:rect l="l" t="t" r="r" b="b"/>
            <a:pathLst>
              <a:path w="1427479" h="807719">
                <a:moveTo>
                  <a:pt x="0" y="807231"/>
                </a:moveTo>
                <a:lnTo>
                  <a:pt x="1427070" y="0"/>
                </a:lnTo>
              </a:path>
            </a:pathLst>
          </a:custGeom>
          <a:ln w="28575">
            <a:solidFill>
              <a:srgbClr val="E0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6252" y="1261366"/>
            <a:ext cx="1424940" cy="836294"/>
          </a:xfrm>
          <a:custGeom>
            <a:avLst/>
            <a:gdLst/>
            <a:ahLst/>
            <a:cxnLst/>
            <a:rect l="l" t="t" r="r" b="b"/>
            <a:pathLst>
              <a:path w="1424939" h="836294">
                <a:moveTo>
                  <a:pt x="0" y="835886"/>
                </a:moveTo>
                <a:lnTo>
                  <a:pt x="1424510" y="0"/>
                </a:lnTo>
              </a:path>
            </a:pathLst>
          </a:custGeom>
          <a:ln w="28575">
            <a:solidFill>
              <a:srgbClr val="E0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38028" y="1757917"/>
            <a:ext cx="314325" cy="1933575"/>
          </a:xfrm>
          <a:custGeom>
            <a:avLst/>
            <a:gdLst/>
            <a:ahLst/>
            <a:cxnLst/>
            <a:rect l="l" t="t" r="r" b="b"/>
            <a:pathLst>
              <a:path w="314325" h="1933575">
                <a:moveTo>
                  <a:pt x="0" y="1933541"/>
                </a:moveTo>
                <a:lnTo>
                  <a:pt x="313723" y="0"/>
                </a:lnTo>
              </a:path>
            </a:pathLst>
          </a:custGeom>
          <a:ln w="28575">
            <a:solidFill>
              <a:srgbClr val="FFC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7025" y="1752187"/>
            <a:ext cx="260350" cy="1939289"/>
          </a:xfrm>
          <a:custGeom>
            <a:avLst/>
            <a:gdLst/>
            <a:ahLst/>
            <a:cxnLst/>
            <a:rect l="l" t="t" r="r" b="b"/>
            <a:pathLst>
              <a:path w="260350" h="1939289">
                <a:moveTo>
                  <a:pt x="0" y="1939271"/>
                </a:moveTo>
                <a:lnTo>
                  <a:pt x="260259" y="0"/>
                </a:lnTo>
              </a:path>
            </a:pathLst>
          </a:custGeom>
          <a:ln w="28575">
            <a:solidFill>
              <a:srgbClr val="FFC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63722" y="1293444"/>
            <a:ext cx="455295" cy="455930"/>
          </a:xfrm>
          <a:prstGeom prst="rect">
            <a:avLst/>
          </a:prstGeom>
          <a:ln w="76200">
            <a:solidFill>
              <a:srgbClr val="DF3A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ts val="2775"/>
              </a:lnSpc>
            </a:pPr>
            <a:r>
              <a:rPr sz="2400" spc="-45" dirty="0"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99852" y="1287703"/>
            <a:ext cx="455295" cy="455930"/>
          </a:xfrm>
          <a:prstGeom prst="rect">
            <a:avLst/>
          </a:prstGeom>
          <a:ln w="76200">
            <a:solidFill>
              <a:srgbClr val="FFC1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ts val="2795"/>
              </a:lnSpc>
            </a:pPr>
            <a:r>
              <a:rPr sz="2400" spc="-45" dirty="0"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5809" y="1279652"/>
            <a:ext cx="506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0" dirty="0">
                <a:latin typeface="DejaVu Sans"/>
                <a:cs typeface="DejaVu Sans"/>
              </a:rPr>
              <a:t>=</a:t>
            </a:r>
            <a:r>
              <a:rPr sz="2400" spc="-190" dirty="0">
                <a:latin typeface="DejaVu Sans"/>
                <a:cs typeface="DejaVu Sans"/>
              </a:rPr>
              <a:t> </a:t>
            </a:r>
            <a:r>
              <a:rPr sz="2400" spc="-200" dirty="0">
                <a:latin typeface="DejaVu Sans"/>
                <a:cs typeface="DejaVu Sans"/>
              </a:rPr>
              <a:t>1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8263" y="1339596"/>
            <a:ext cx="157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Trebuchet MS"/>
                <a:cs typeface="Trebuchet MS"/>
              </a:rPr>
              <a:t>X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3784" y="3913123"/>
            <a:ext cx="1047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0415" algn="l"/>
              </a:tabLst>
            </a:pPr>
            <a:r>
              <a:rPr sz="3600" spc="-330" dirty="0">
                <a:latin typeface="DejaVu Sans"/>
                <a:cs typeface="DejaVu Sans"/>
              </a:rPr>
              <a:t>=	</a:t>
            </a:r>
            <a:r>
              <a:rPr sz="3600" spc="-300" dirty="0">
                <a:latin typeface="DejaVu Sans"/>
                <a:cs typeface="DejaVu Sans"/>
              </a:rPr>
              <a:t>9</a:t>
            </a:r>
            <a:endParaRPr sz="3600"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42608" y="4041076"/>
            <a:ext cx="455930" cy="448945"/>
          </a:xfrm>
          <a:custGeom>
            <a:avLst/>
            <a:gdLst/>
            <a:ahLst/>
            <a:cxnLst/>
            <a:rect l="l" t="t" r="r" b="b"/>
            <a:pathLst>
              <a:path w="455929" h="448945">
                <a:moveTo>
                  <a:pt x="0" y="224297"/>
                </a:moveTo>
                <a:lnTo>
                  <a:pt x="4627" y="179093"/>
                </a:lnTo>
                <a:lnTo>
                  <a:pt x="17899" y="136990"/>
                </a:lnTo>
                <a:lnTo>
                  <a:pt x="38899" y="98890"/>
                </a:lnTo>
                <a:lnTo>
                  <a:pt x="66711" y="65695"/>
                </a:lnTo>
                <a:lnTo>
                  <a:pt x="100420" y="38306"/>
                </a:lnTo>
                <a:lnTo>
                  <a:pt x="139109" y="17626"/>
                </a:lnTo>
                <a:lnTo>
                  <a:pt x="181864" y="4556"/>
                </a:lnTo>
                <a:lnTo>
                  <a:pt x="227767" y="0"/>
                </a:lnTo>
                <a:lnTo>
                  <a:pt x="273670" y="4556"/>
                </a:lnTo>
                <a:lnTo>
                  <a:pt x="316424" y="17626"/>
                </a:lnTo>
                <a:lnTo>
                  <a:pt x="355114" y="38306"/>
                </a:lnTo>
                <a:lnTo>
                  <a:pt x="388823" y="65695"/>
                </a:lnTo>
                <a:lnTo>
                  <a:pt x="416636" y="98890"/>
                </a:lnTo>
                <a:lnTo>
                  <a:pt x="437636" y="136990"/>
                </a:lnTo>
                <a:lnTo>
                  <a:pt x="450907" y="179093"/>
                </a:lnTo>
                <a:lnTo>
                  <a:pt x="455535" y="224297"/>
                </a:lnTo>
                <a:lnTo>
                  <a:pt x="450907" y="269501"/>
                </a:lnTo>
                <a:lnTo>
                  <a:pt x="437636" y="311604"/>
                </a:lnTo>
                <a:lnTo>
                  <a:pt x="416636" y="349704"/>
                </a:lnTo>
                <a:lnTo>
                  <a:pt x="388823" y="382900"/>
                </a:lnTo>
                <a:lnTo>
                  <a:pt x="355114" y="410288"/>
                </a:lnTo>
                <a:lnTo>
                  <a:pt x="316424" y="430968"/>
                </a:lnTo>
                <a:lnTo>
                  <a:pt x="273670" y="444038"/>
                </a:lnTo>
                <a:lnTo>
                  <a:pt x="227767" y="448595"/>
                </a:lnTo>
                <a:lnTo>
                  <a:pt x="181864" y="444038"/>
                </a:lnTo>
                <a:lnTo>
                  <a:pt x="139109" y="430968"/>
                </a:lnTo>
                <a:lnTo>
                  <a:pt x="100420" y="410288"/>
                </a:lnTo>
                <a:lnTo>
                  <a:pt x="66711" y="382900"/>
                </a:lnTo>
                <a:lnTo>
                  <a:pt x="38899" y="349704"/>
                </a:lnTo>
                <a:lnTo>
                  <a:pt x="17899" y="311604"/>
                </a:lnTo>
                <a:lnTo>
                  <a:pt x="4627" y="269501"/>
                </a:lnTo>
                <a:lnTo>
                  <a:pt x="0" y="22429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08788" y="4203788"/>
            <a:ext cx="123172" cy="123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2" name="object 22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[4]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7690" y="1358900"/>
            <a:ext cx="9417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0" dirty="0">
                <a:latin typeface="Arial"/>
                <a:cs typeface="Arial"/>
              </a:rPr>
              <a:t>Suppose </a:t>
            </a:r>
            <a:r>
              <a:rPr sz="2400" spc="-130" dirty="0">
                <a:latin typeface="Arial"/>
                <a:cs typeface="Arial"/>
              </a:rPr>
              <a:t>we </a:t>
            </a:r>
            <a:r>
              <a:rPr sz="2400" spc="-114" dirty="0">
                <a:latin typeface="Arial"/>
                <a:cs typeface="Arial"/>
              </a:rPr>
              <a:t>want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14" dirty="0">
                <a:latin typeface="Arial"/>
                <a:cs typeface="Arial"/>
              </a:rPr>
              <a:t>compute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convolution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5x5 </a:t>
            </a:r>
            <a:r>
              <a:rPr sz="2400" spc="-210" dirty="0">
                <a:latin typeface="Arial"/>
                <a:cs typeface="Arial"/>
              </a:rPr>
              <a:t>image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3x3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31007" y="1871472"/>
            <a:ext cx="3624072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7392" y="2602992"/>
            <a:ext cx="2133600" cy="181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5282" y="3280727"/>
            <a:ext cx="470534" cy="463550"/>
          </a:xfrm>
          <a:custGeom>
            <a:avLst/>
            <a:gdLst/>
            <a:ahLst/>
            <a:cxnLst/>
            <a:rect l="l" t="t" r="r" b="b"/>
            <a:pathLst>
              <a:path w="470534" h="463550">
                <a:moveTo>
                  <a:pt x="0" y="231675"/>
                </a:moveTo>
                <a:lnTo>
                  <a:pt x="4779" y="184984"/>
                </a:lnTo>
                <a:lnTo>
                  <a:pt x="18487" y="141496"/>
                </a:lnTo>
                <a:lnTo>
                  <a:pt x="40178" y="102143"/>
                </a:lnTo>
                <a:lnTo>
                  <a:pt x="68905" y="67856"/>
                </a:lnTo>
                <a:lnTo>
                  <a:pt x="103723" y="39566"/>
                </a:lnTo>
                <a:lnTo>
                  <a:pt x="143685" y="18206"/>
                </a:lnTo>
                <a:lnTo>
                  <a:pt x="187846" y="4706"/>
                </a:lnTo>
                <a:lnTo>
                  <a:pt x="235259" y="0"/>
                </a:lnTo>
                <a:lnTo>
                  <a:pt x="282672" y="4706"/>
                </a:lnTo>
                <a:lnTo>
                  <a:pt x="326833" y="18206"/>
                </a:lnTo>
                <a:lnTo>
                  <a:pt x="366795" y="39566"/>
                </a:lnTo>
                <a:lnTo>
                  <a:pt x="401613" y="67856"/>
                </a:lnTo>
                <a:lnTo>
                  <a:pt x="430340" y="102143"/>
                </a:lnTo>
                <a:lnTo>
                  <a:pt x="452031" y="141496"/>
                </a:lnTo>
                <a:lnTo>
                  <a:pt x="465739" y="184984"/>
                </a:lnTo>
                <a:lnTo>
                  <a:pt x="470519" y="231675"/>
                </a:lnTo>
                <a:lnTo>
                  <a:pt x="465739" y="278365"/>
                </a:lnTo>
                <a:lnTo>
                  <a:pt x="452031" y="321853"/>
                </a:lnTo>
                <a:lnTo>
                  <a:pt x="430340" y="361207"/>
                </a:lnTo>
                <a:lnTo>
                  <a:pt x="401613" y="395494"/>
                </a:lnTo>
                <a:lnTo>
                  <a:pt x="366795" y="423784"/>
                </a:lnTo>
                <a:lnTo>
                  <a:pt x="326833" y="445144"/>
                </a:lnTo>
                <a:lnTo>
                  <a:pt x="282672" y="458644"/>
                </a:lnTo>
                <a:lnTo>
                  <a:pt x="235259" y="463351"/>
                </a:lnTo>
                <a:lnTo>
                  <a:pt x="187846" y="458644"/>
                </a:lnTo>
                <a:lnTo>
                  <a:pt x="143685" y="445144"/>
                </a:lnTo>
                <a:lnTo>
                  <a:pt x="103723" y="423784"/>
                </a:lnTo>
                <a:lnTo>
                  <a:pt x="68905" y="395494"/>
                </a:lnTo>
                <a:lnTo>
                  <a:pt x="40178" y="361207"/>
                </a:lnTo>
                <a:lnTo>
                  <a:pt x="18487" y="321853"/>
                </a:lnTo>
                <a:lnTo>
                  <a:pt x="4779" y="278365"/>
                </a:lnTo>
                <a:lnTo>
                  <a:pt x="0" y="2316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57137" y="3334003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19380" y="0"/>
                </a:moveTo>
                <a:lnTo>
                  <a:pt x="0" y="19748"/>
                </a:lnTo>
                <a:lnTo>
                  <a:pt x="160820" y="177533"/>
                </a:lnTo>
                <a:lnTo>
                  <a:pt x="0" y="335318"/>
                </a:lnTo>
                <a:lnTo>
                  <a:pt x="19380" y="355079"/>
                </a:lnTo>
                <a:lnTo>
                  <a:pt x="180581" y="196926"/>
                </a:lnTo>
                <a:lnTo>
                  <a:pt x="220108" y="196926"/>
                </a:lnTo>
                <a:lnTo>
                  <a:pt x="200342" y="177533"/>
                </a:lnTo>
                <a:lnTo>
                  <a:pt x="220095" y="158153"/>
                </a:lnTo>
                <a:lnTo>
                  <a:pt x="180581" y="158153"/>
                </a:lnTo>
                <a:lnTo>
                  <a:pt x="19380" y="0"/>
                </a:lnTo>
                <a:close/>
              </a:path>
              <a:path w="361315" h="355600">
                <a:moveTo>
                  <a:pt x="220108" y="196926"/>
                </a:moveTo>
                <a:lnTo>
                  <a:pt x="180581" y="196926"/>
                </a:lnTo>
                <a:lnTo>
                  <a:pt x="341769" y="355079"/>
                </a:lnTo>
                <a:lnTo>
                  <a:pt x="361162" y="335318"/>
                </a:lnTo>
                <a:lnTo>
                  <a:pt x="220108" y="196926"/>
                </a:lnTo>
                <a:close/>
              </a:path>
              <a:path w="361315" h="355600">
                <a:moveTo>
                  <a:pt x="341769" y="0"/>
                </a:moveTo>
                <a:lnTo>
                  <a:pt x="180581" y="158153"/>
                </a:lnTo>
                <a:lnTo>
                  <a:pt x="220095" y="158153"/>
                </a:lnTo>
                <a:lnTo>
                  <a:pt x="361162" y="19748"/>
                </a:lnTo>
                <a:lnTo>
                  <a:pt x="341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7134" y="3333996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0" y="19756"/>
                </a:moveTo>
                <a:lnTo>
                  <a:pt x="19383" y="0"/>
                </a:lnTo>
                <a:lnTo>
                  <a:pt x="180577" y="158152"/>
                </a:lnTo>
                <a:lnTo>
                  <a:pt x="341771" y="0"/>
                </a:lnTo>
                <a:lnTo>
                  <a:pt x="361154" y="19756"/>
                </a:lnTo>
                <a:lnTo>
                  <a:pt x="200336" y="177538"/>
                </a:lnTo>
                <a:lnTo>
                  <a:pt x="361154" y="335321"/>
                </a:lnTo>
                <a:lnTo>
                  <a:pt x="341771" y="355077"/>
                </a:lnTo>
                <a:lnTo>
                  <a:pt x="180577" y="196925"/>
                </a:lnTo>
                <a:lnTo>
                  <a:pt x="19383" y="355077"/>
                </a:lnTo>
                <a:lnTo>
                  <a:pt x="0" y="335321"/>
                </a:lnTo>
                <a:lnTo>
                  <a:pt x="160818" y="177538"/>
                </a:lnTo>
                <a:lnTo>
                  <a:pt x="0" y="1975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8969" y="4482084"/>
            <a:ext cx="10784205" cy="153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83560" algn="r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latin typeface="Arial"/>
                <a:cs typeface="Arial"/>
              </a:rPr>
              <a:t>f</a:t>
            </a:r>
            <a:r>
              <a:rPr sz="2000" spc="-70" dirty="0">
                <a:latin typeface="Arial"/>
                <a:cs typeface="Arial"/>
              </a:rPr>
              <a:t>i</a:t>
            </a:r>
            <a:r>
              <a:rPr sz="2000" spc="-75" dirty="0">
                <a:latin typeface="Arial"/>
                <a:cs typeface="Arial"/>
              </a:rPr>
              <a:t>l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15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332479">
              <a:lnSpc>
                <a:spcPct val="100000"/>
              </a:lnSpc>
            </a:pPr>
            <a:r>
              <a:rPr sz="2000" spc="-180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outputs…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31600" y="2321481"/>
            <a:ext cx="3050612" cy="3052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8152" y="3008376"/>
            <a:ext cx="1917192" cy="163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8608" y="3549612"/>
            <a:ext cx="558165" cy="549275"/>
          </a:xfrm>
          <a:custGeom>
            <a:avLst/>
            <a:gdLst/>
            <a:ahLst/>
            <a:cxnLst/>
            <a:rect l="l" t="t" r="r" b="b"/>
            <a:pathLst>
              <a:path w="558164" h="549275">
                <a:moveTo>
                  <a:pt x="0" y="274612"/>
                </a:moveTo>
                <a:lnTo>
                  <a:pt x="4492" y="225250"/>
                </a:lnTo>
                <a:lnTo>
                  <a:pt x="17446" y="178791"/>
                </a:lnTo>
                <a:lnTo>
                  <a:pt x="38072" y="136010"/>
                </a:lnTo>
                <a:lnTo>
                  <a:pt x="65584" y="97683"/>
                </a:lnTo>
                <a:lnTo>
                  <a:pt x="99194" y="64585"/>
                </a:lnTo>
                <a:lnTo>
                  <a:pt x="138114" y="37492"/>
                </a:lnTo>
                <a:lnTo>
                  <a:pt x="181556" y="17180"/>
                </a:lnTo>
                <a:lnTo>
                  <a:pt x="228734" y="4424"/>
                </a:lnTo>
                <a:lnTo>
                  <a:pt x="278860" y="0"/>
                </a:lnTo>
                <a:lnTo>
                  <a:pt x="328985" y="4424"/>
                </a:lnTo>
                <a:lnTo>
                  <a:pt x="376163" y="17180"/>
                </a:lnTo>
                <a:lnTo>
                  <a:pt x="419606" y="37492"/>
                </a:lnTo>
                <a:lnTo>
                  <a:pt x="458526" y="64585"/>
                </a:lnTo>
                <a:lnTo>
                  <a:pt x="492135" y="97683"/>
                </a:lnTo>
                <a:lnTo>
                  <a:pt x="519647" y="136010"/>
                </a:lnTo>
                <a:lnTo>
                  <a:pt x="540274" y="178791"/>
                </a:lnTo>
                <a:lnTo>
                  <a:pt x="553227" y="225250"/>
                </a:lnTo>
                <a:lnTo>
                  <a:pt x="557720" y="274612"/>
                </a:lnTo>
                <a:lnTo>
                  <a:pt x="553227" y="323974"/>
                </a:lnTo>
                <a:lnTo>
                  <a:pt x="540274" y="370433"/>
                </a:lnTo>
                <a:lnTo>
                  <a:pt x="519647" y="413214"/>
                </a:lnTo>
                <a:lnTo>
                  <a:pt x="492135" y="451541"/>
                </a:lnTo>
                <a:lnTo>
                  <a:pt x="458526" y="484638"/>
                </a:lnTo>
                <a:lnTo>
                  <a:pt x="419606" y="511731"/>
                </a:lnTo>
                <a:lnTo>
                  <a:pt x="376163" y="532043"/>
                </a:lnTo>
                <a:lnTo>
                  <a:pt x="328985" y="544799"/>
                </a:lnTo>
                <a:lnTo>
                  <a:pt x="278860" y="549224"/>
                </a:lnTo>
                <a:lnTo>
                  <a:pt x="228734" y="544799"/>
                </a:lnTo>
                <a:lnTo>
                  <a:pt x="181556" y="532043"/>
                </a:lnTo>
                <a:lnTo>
                  <a:pt x="138114" y="511731"/>
                </a:lnTo>
                <a:lnTo>
                  <a:pt x="99194" y="484638"/>
                </a:lnTo>
                <a:lnTo>
                  <a:pt x="65584" y="451541"/>
                </a:lnTo>
                <a:lnTo>
                  <a:pt x="38072" y="413214"/>
                </a:lnTo>
                <a:lnTo>
                  <a:pt x="17446" y="370433"/>
                </a:lnTo>
                <a:lnTo>
                  <a:pt x="4492" y="323974"/>
                </a:lnTo>
                <a:lnTo>
                  <a:pt x="0" y="27461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0076" y="3612769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22974" y="0"/>
                </a:moveTo>
                <a:lnTo>
                  <a:pt x="0" y="23406"/>
                </a:lnTo>
                <a:lnTo>
                  <a:pt x="190614" y="210438"/>
                </a:lnTo>
                <a:lnTo>
                  <a:pt x="0" y="397459"/>
                </a:lnTo>
                <a:lnTo>
                  <a:pt x="22974" y="420877"/>
                </a:lnTo>
                <a:lnTo>
                  <a:pt x="214033" y="233413"/>
                </a:lnTo>
                <a:lnTo>
                  <a:pt x="260880" y="233413"/>
                </a:lnTo>
                <a:lnTo>
                  <a:pt x="237464" y="210438"/>
                </a:lnTo>
                <a:lnTo>
                  <a:pt x="260891" y="187451"/>
                </a:lnTo>
                <a:lnTo>
                  <a:pt x="214033" y="187451"/>
                </a:lnTo>
                <a:lnTo>
                  <a:pt x="22974" y="0"/>
                </a:lnTo>
                <a:close/>
              </a:path>
              <a:path w="428625" h="421004">
                <a:moveTo>
                  <a:pt x="260880" y="233413"/>
                </a:moveTo>
                <a:lnTo>
                  <a:pt x="214033" y="233413"/>
                </a:lnTo>
                <a:lnTo>
                  <a:pt x="405104" y="420877"/>
                </a:lnTo>
                <a:lnTo>
                  <a:pt x="428078" y="397459"/>
                </a:lnTo>
                <a:lnTo>
                  <a:pt x="260880" y="233413"/>
                </a:lnTo>
                <a:close/>
              </a:path>
              <a:path w="428625" h="421004">
                <a:moveTo>
                  <a:pt x="405104" y="0"/>
                </a:moveTo>
                <a:lnTo>
                  <a:pt x="214033" y="187451"/>
                </a:lnTo>
                <a:lnTo>
                  <a:pt x="260891" y="187451"/>
                </a:lnTo>
                <a:lnTo>
                  <a:pt x="428078" y="23406"/>
                </a:lnTo>
                <a:lnTo>
                  <a:pt x="405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0070" y="3612767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0" y="23418"/>
                </a:moveTo>
                <a:lnTo>
                  <a:pt x="22975" y="0"/>
                </a:lnTo>
                <a:lnTo>
                  <a:pt x="214043" y="187463"/>
                </a:lnTo>
                <a:lnTo>
                  <a:pt x="405111" y="0"/>
                </a:lnTo>
                <a:lnTo>
                  <a:pt x="428086" y="23418"/>
                </a:lnTo>
                <a:lnTo>
                  <a:pt x="237464" y="210442"/>
                </a:lnTo>
                <a:lnTo>
                  <a:pt x="428086" y="397466"/>
                </a:lnTo>
                <a:lnTo>
                  <a:pt x="405111" y="420884"/>
                </a:lnTo>
                <a:lnTo>
                  <a:pt x="214043" y="233421"/>
                </a:lnTo>
                <a:lnTo>
                  <a:pt x="22975" y="420884"/>
                </a:lnTo>
                <a:lnTo>
                  <a:pt x="0" y="397466"/>
                </a:lnTo>
                <a:lnTo>
                  <a:pt x="190622" y="210442"/>
                </a:lnTo>
                <a:lnTo>
                  <a:pt x="0" y="234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4714" y="4839716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63156" y="2948728"/>
            <a:ext cx="1822461" cy="1821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8873" y="3622916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84"/>
                </a:lnTo>
                <a:lnTo>
                  <a:pt x="452907" y="129184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8873" y="3896359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71"/>
                </a:lnTo>
                <a:lnTo>
                  <a:pt x="452907" y="129171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8876" y="3622913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7"/>
                </a:lnTo>
                <a:lnTo>
                  <a:pt x="0" y="1291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8876" y="3896355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8"/>
                </a:lnTo>
                <a:lnTo>
                  <a:pt x="0" y="1291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18180" y="4839716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18632" y="3002279"/>
            <a:ext cx="1920239" cy="1639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8110" y="3548469"/>
            <a:ext cx="558800" cy="551815"/>
          </a:xfrm>
          <a:custGeom>
            <a:avLst/>
            <a:gdLst/>
            <a:ahLst/>
            <a:cxnLst/>
            <a:rect l="l" t="t" r="r" b="b"/>
            <a:pathLst>
              <a:path w="558800" h="551814">
                <a:moveTo>
                  <a:pt x="0" y="275769"/>
                </a:moveTo>
                <a:lnTo>
                  <a:pt x="4496" y="226199"/>
                </a:lnTo>
                <a:lnTo>
                  <a:pt x="17460" y="179544"/>
                </a:lnTo>
                <a:lnTo>
                  <a:pt x="38104" y="136583"/>
                </a:lnTo>
                <a:lnTo>
                  <a:pt x="65639" y="98094"/>
                </a:lnTo>
                <a:lnTo>
                  <a:pt x="99277" y="64857"/>
                </a:lnTo>
                <a:lnTo>
                  <a:pt x="138230" y="37650"/>
                </a:lnTo>
                <a:lnTo>
                  <a:pt x="181709" y="17252"/>
                </a:lnTo>
                <a:lnTo>
                  <a:pt x="228927" y="4443"/>
                </a:lnTo>
                <a:lnTo>
                  <a:pt x="279095" y="0"/>
                </a:lnTo>
                <a:lnTo>
                  <a:pt x="329263" y="4443"/>
                </a:lnTo>
                <a:lnTo>
                  <a:pt x="376481" y="17252"/>
                </a:lnTo>
                <a:lnTo>
                  <a:pt x="419960" y="37650"/>
                </a:lnTo>
                <a:lnTo>
                  <a:pt x="458913" y="64857"/>
                </a:lnTo>
                <a:lnTo>
                  <a:pt x="492551" y="98094"/>
                </a:lnTo>
                <a:lnTo>
                  <a:pt x="520086" y="136583"/>
                </a:lnTo>
                <a:lnTo>
                  <a:pt x="540730" y="179544"/>
                </a:lnTo>
                <a:lnTo>
                  <a:pt x="553694" y="226199"/>
                </a:lnTo>
                <a:lnTo>
                  <a:pt x="558191" y="275769"/>
                </a:lnTo>
                <a:lnTo>
                  <a:pt x="553694" y="325339"/>
                </a:lnTo>
                <a:lnTo>
                  <a:pt x="540730" y="371993"/>
                </a:lnTo>
                <a:lnTo>
                  <a:pt x="520086" y="414955"/>
                </a:lnTo>
                <a:lnTo>
                  <a:pt x="492551" y="453443"/>
                </a:lnTo>
                <a:lnTo>
                  <a:pt x="458913" y="486680"/>
                </a:lnTo>
                <a:lnTo>
                  <a:pt x="419960" y="513887"/>
                </a:lnTo>
                <a:lnTo>
                  <a:pt x="376481" y="534285"/>
                </a:lnTo>
                <a:lnTo>
                  <a:pt x="329263" y="547095"/>
                </a:lnTo>
                <a:lnTo>
                  <a:pt x="279095" y="551538"/>
                </a:lnTo>
                <a:lnTo>
                  <a:pt x="228927" y="547095"/>
                </a:lnTo>
                <a:lnTo>
                  <a:pt x="181709" y="534285"/>
                </a:lnTo>
                <a:lnTo>
                  <a:pt x="138230" y="513887"/>
                </a:lnTo>
                <a:lnTo>
                  <a:pt x="99277" y="486680"/>
                </a:lnTo>
                <a:lnTo>
                  <a:pt x="65639" y="453443"/>
                </a:lnTo>
                <a:lnTo>
                  <a:pt x="38104" y="414955"/>
                </a:lnTo>
                <a:lnTo>
                  <a:pt x="17460" y="371993"/>
                </a:lnTo>
                <a:lnTo>
                  <a:pt x="4496" y="325339"/>
                </a:lnTo>
                <a:lnTo>
                  <a:pt x="0" y="27576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9565" y="3611892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23113" y="0"/>
                </a:moveTo>
                <a:lnTo>
                  <a:pt x="0" y="23482"/>
                </a:lnTo>
                <a:lnTo>
                  <a:pt x="190804" y="211315"/>
                </a:lnTo>
                <a:lnTo>
                  <a:pt x="0" y="399148"/>
                </a:lnTo>
                <a:lnTo>
                  <a:pt x="23113" y="422617"/>
                </a:lnTo>
                <a:lnTo>
                  <a:pt x="214287" y="234429"/>
                </a:lnTo>
                <a:lnTo>
                  <a:pt x="261249" y="234429"/>
                </a:lnTo>
                <a:lnTo>
                  <a:pt x="237769" y="211315"/>
                </a:lnTo>
                <a:lnTo>
                  <a:pt x="261249" y="188201"/>
                </a:lnTo>
                <a:lnTo>
                  <a:pt x="214287" y="188201"/>
                </a:lnTo>
                <a:lnTo>
                  <a:pt x="23113" y="0"/>
                </a:lnTo>
                <a:close/>
              </a:path>
              <a:path w="428625" h="422910">
                <a:moveTo>
                  <a:pt x="261249" y="234429"/>
                </a:moveTo>
                <a:lnTo>
                  <a:pt x="214287" y="234429"/>
                </a:lnTo>
                <a:lnTo>
                  <a:pt x="405460" y="422617"/>
                </a:lnTo>
                <a:lnTo>
                  <a:pt x="428574" y="399148"/>
                </a:lnTo>
                <a:lnTo>
                  <a:pt x="261249" y="234429"/>
                </a:lnTo>
                <a:close/>
              </a:path>
              <a:path w="428625" h="422910">
                <a:moveTo>
                  <a:pt x="405460" y="0"/>
                </a:moveTo>
                <a:lnTo>
                  <a:pt x="214287" y="188201"/>
                </a:lnTo>
                <a:lnTo>
                  <a:pt x="261249" y="188201"/>
                </a:lnTo>
                <a:lnTo>
                  <a:pt x="428574" y="23482"/>
                </a:lnTo>
                <a:lnTo>
                  <a:pt x="405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9574" y="3611898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0" y="23477"/>
                </a:moveTo>
                <a:lnTo>
                  <a:pt x="23111" y="0"/>
                </a:lnTo>
                <a:lnTo>
                  <a:pt x="214281" y="188195"/>
                </a:lnTo>
                <a:lnTo>
                  <a:pt x="405452" y="0"/>
                </a:lnTo>
                <a:lnTo>
                  <a:pt x="428563" y="23477"/>
                </a:lnTo>
                <a:lnTo>
                  <a:pt x="237761" y="211309"/>
                </a:lnTo>
                <a:lnTo>
                  <a:pt x="428563" y="399141"/>
                </a:lnTo>
                <a:lnTo>
                  <a:pt x="405452" y="422618"/>
                </a:lnTo>
                <a:lnTo>
                  <a:pt x="214281" y="234423"/>
                </a:lnTo>
                <a:lnTo>
                  <a:pt x="23111" y="422618"/>
                </a:lnTo>
                <a:lnTo>
                  <a:pt x="0" y="399141"/>
                </a:lnTo>
                <a:lnTo>
                  <a:pt x="190802" y="211309"/>
                </a:lnTo>
                <a:lnTo>
                  <a:pt x="0" y="234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5803" y="484276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91068" y="3621049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17"/>
                </a:lnTo>
                <a:lnTo>
                  <a:pt x="453288" y="129717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068" y="3895636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30"/>
                </a:lnTo>
                <a:lnTo>
                  <a:pt x="453288" y="129730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063" y="3621051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1063" y="3895645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51899" y="4842764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0629" y="2321481"/>
            <a:ext cx="3051878" cy="305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72294" y="2946555"/>
            <a:ext cx="1836396" cy="1852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35605" y="2916605"/>
          <a:ext cx="1825624" cy="178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1679" y="2993135"/>
            <a:ext cx="1932431" cy="1673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3652" y="3548824"/>
            <a:ext cx="562610" cy="563880"/>
          </a:xfrm>
          <a:custGeom>
            <a:avLst/>
            <a:gdLst/>
            <a:ahLst/>
            <a:cxnLst/>
            <a:rect l="l" t="t" r="r" b="b"/>
            <a:pathLst>
              <a:path w="562610" h="563879">
                <a:moveTo>
                  <a:pt x="0" y="281924"/>
                </a:moveTo>
                <a:lnTo>
                  <a:pt x="3680" y="236194"/>
                </a:lnTo>
                <a:lnTo>
                  <a:pt x="14337" y="192814"/>
                </a:lnTo>
                <a:lnTo>
                  <a:pt x="31390" y="152363"/>
                </a:lnTo>
                <a:lnTo>
                  <a:pt x="54261" y="115423"/>
                </a:lnTo>
                <a:lnTo>
                  <a:pt x="82370" y="82573"/>
                </a:lnTo>
                <a:lnTo>
                  <a:pt x="115139" y="54395"/>
                </a:lnTo>
                <a:lnTo>
                  <a:pt x="151989" y="31467"/>
                </a:lnTo>
                <a:lnTo>
                  <a:pt x="192340" y="14372"/>
                </a:lnTo>
                <a:lnTo>
                  <a:pt x="235613" y="3689"/>
                </a:lnTo>
                <a:lnTo>
                  <a:pt x="281231" y="0"/>
                </a:lnTo>
                <a:lnTo>
                  <a:pt x="326848" y="3689"/>
                </a:lnTo>
                <a:lnTo>
                  <a:pt x="370122" y="14372"/>
                </a:lnTo>
                <a:lnTo>
                  <a:pt x="410473" y="31467"/>
                </a:lnTo>
                <a:lnTo>
                  <a:pt x="447322" y="54395"/>
                </a:lnTo>
                <a:lnTo>
                  <a:pt x="480091" y="82573"/>
                </a:lnTo>
                <a:lnTo>
                  <a:pt x="508201" y="115423"/>
                </a:lnTo>
                <a:lnTo>
                  <a:pt x="531071" y="152363"/>
                </a:lnTo>
                <a:lnTo>
                  <a:pt x="548125" y="192814"/>
                </a:lnTo>
                <a:lnTo>
                  <a:pt x="558781" y="236194"/>
                </a:lnTo>
                <a:lnTo>
                  <a:pt x="562462" y="281924"/>
                </a:lnTo>
                <a:lnTo>
                  <a:pt x="558781" y="327653"/>
                </a:lnTo>
                <a:lnTo>
                  <a:pt x="548125" y="371034"/>
                </a:lnTo>
                <a:lnTo>
                  <a:pt x="531071" y="411485"/>
                </a:lnTo>
                <a:lnTo>
                  <a:pt x="508201" y="448425"/>
                </a:lnTo>
                <a:lnTo>
                  <a:pt x="480091" y="481275"/>
                </a:lnTo>
                <a:lnTo>
                  <a:pt x="447322" y="509454"/>
                </a:lnTo>
                <a:lnTo>
                  <a:pt x="410473" y="532381"/>
                </a:lnTo>
                <a:lnTo>
                  <a:pt x="370122" y="549476"/>
                </a:lnTo>
                <a:lnTo>
                  <a:pt x="326848" y="560159"/>
                </a:lnTo>
                <a:lnTo>
                  <a:pt x="281231" y="563849"/>
                </a:lnTo>
                <a:lnTo>
                  <a:pt x="235613" y="560159"/>
                </a:lnTo>
                <a:lnTo>
                  <a:pt x="192340" y="549476"/>
                </a:lnTo>
                <a:lnTo>
                  <a:pt x="151989" y="532381"/>
                </a:lnTo>
                <a:lnTo>
                  <a:pt x="115139" y="509454"/>
                </a:lnTo>
                <a:lnTo>
                  <a:pt x="82370" y="481275"/>
                </a:lnTo>
                <a:lnTo>
                  <a:pt x="54261" y="448425"/>
                </a:lnTo>
                <a:lnTo>
                  <a:pt x="31390" y="411485"/>
                </a:lnTo>
                <a:lnTo>
                  <a:pt x="14337" y="371034"/>
                </a:lnTo>
                <a:lnTo>
                  <a:pt x="3680" y="327653"/>
                </a:lnTo>
                <a:lnTo>
                  <a:pt x="0" y="28192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5336" y="3613759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23799" y="0"/>
                </a:moveTo>
                <a:lnTo>
                  <a:pt x="0" y="23837"/>
                </a:lnTo>
                <a:lnTo>
                  <a:pt x="192341" y="215950"/>
                </a:lnTo>
                <a:lnTo>
                  <a:pt x="0" y="408050"/>
                </a:lnTo>
                <a:lnTo>
                  <a:pt x="23799" y="431888"/>
                </a:lnTo>
                <a:lnTo>
                  <a:pt x="216179" y="239750"/>
                </a:lnTo>
                <a:lnTo>
                  <a:pt x="263835" y="239750"/>
                </a:lnTo>
                <a:lnTo>
                  <a:pt x="240004" y="215950"/>
                </a:lnTo>
                <a:lnTo>
                  <a:pt x="263847" y="192138"/>
                </a:lnTo>
                <a:lnTo>
                  <a:pt x="216179" y="192138"/>
                </a:lnTo>
                <a:lnTo>
                  <a:pt x="23799" y="0"/>
                </a:lnTo>
                <a:close/>
              </a:path>
              <a:path w="432435" h="432435">
                <a:moveTo>
                  <a:pt x="263835" y="239750"/>
                </a:moveTo>
                <a:lnTo>
                  <a:pt x="216179" y="239750"/>
                </a:lnTo>
                <a:lnTo>
                  <a:pt x="408558" y="431888"/>
                </a:lnTo>
                <a:lnTo>
                  <a:pt x="432358" y="408050"/>
                </a:lnTo>
                <a:lnTo>
                  <a:pt x="263835" y="239750"/>
                </a:lnTo>
                <a:close/>
              </a:path>
              <a:path w="432435" h="432435">
                <a:moveTo>
                  <a:pt x="408558" y="0"/>
                </a:moveTo>
                <a:lnTo>
                  <a:pt x="216179" y="192138"/>
                </a:lnTo>
                <a:lnTo>
                  <a:pt x="263847" y="192138"/>
                </a:lnTo>
                <a:lnTo>
                  <a:pt x="432358" y="23837"/>
                </a:lnTo>
                <a:lnTo>
                  <a:pt x="408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5329" y="3613770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0" y="23829"/>
                </a:moveTo>
                <a:lnTo>
                  <a:pt x="23799" y="0"/>
                </a:lnTo>
                <a:lnTo>
                  <a:pt x="216177" y="192140"/>
                </a:lnTo>
                <a:lnTo>
                  <a:pt x="408555" y="0"/>
                </a:lnTo>
                <a:lnTo>
                  <a:pt x="432355" y="23829"/>
                </a:lnTo>
                <a:lnTo>
                  <a:pt x="240007" y="215940"/>
                </a:lnTo>
                <a:lnTo>
                  <a:pt x="432355" y="408051"/>
                </a:lnTo>
                <a:lnTo>
                  <a:pt x="408555" y="431879"/>
                </a:lnTo>
                <a:lnTo>
                  <a:pt x="216177" y="239740"/>
                </a:lnTo>
                <a:lnTo>
                  <a:pt x="23799" y="431879"/>
                </a:lnTo>
                <a:lnTo>
                  <a:pt x="0" y="408051"/>
                </a:lnTo>
                <a:lnTo>
                  <a:pt x="192348" y="215940"/>
                </a:lnTo>
                <a:lnTo>
                  <a:pt x="0" y="2382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5748" y="487324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1058" y="3623030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13"/>
                </a:lnTo>
                <a:lnTo>
                  <a:pt x="456755" y="132613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1058" y="390375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26"/>
                </a:lnTo>
                <a:lnTo>
                  <a:pt x="456755" y="132626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056" y="3623036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1056" y="390376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7604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7090" y="2290422"/>
            <a:ext cx="3082249" cy="312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4841" y="2969020"/>
            <a:ext cx="1838630" cy="186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77998" y="2919933"/>
          <a:ext cx="1842135" cy="1881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914" y="3025141"/>
            <a:ext cx="60608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>
                <a:solidFill>
                  <a:schemeClr val="bg1"/>
                </a:solidFill>
              </a:rPr>
              <a:t>What Computers “See”</a:t>
            </a:r>
            <a:endParaRPr spc="-16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9488" y="2999232"/>
            <a:ext cx="1908048" cy="167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9969" y="3554374"/>
            <a:ext cx="556260" cy="563245"/>
          </a:xfrm>
          <a:custGeom>
            <a:avLst/>
            <a:gdLst/>
            <a:ahLst/>
            <a:cxnLst/>
            <a:rect l="l" t="t" r="r" b="b"/>
            <a:pathLst>
              <a:path w="556260" h="563245">
                <a:moveTo>
                  <a:pt x="0" y="281353"/>
                </a:moveTo>
                <a:lnTo>
                  <a:pt x="3638" y="235716"/>
                </a:lnTo>
                <a:lnTo>
                  <a:pt x="14173" y="192423"/>
                </a:lnTo>
                <a:lnTo>
                  <a:pt x="31031" y="152055"/>
                </a:lnTo>
                <a:lnTo>
                  <a:pt x="53640" y="115189"/>
                </a:lnTo>
                <a:lnTo>
                  <a:pt x="81429" y="82406"/>
                </a:lnTo>
                <a:lnTo>
                  <a:pt x="113823" y="54284"/>
                </a:lnTo>
                <a:lnTo>
                  <a:pt x="150251" y="31404"/>
                </a:lnTo>
                <a:lnTo>
                  <a:pt x="190141" y="14343"/>
                </a:lnTo>
                <a:lnTo>
                  <a:pt x="232920" y="3682"/>
                </a:lnTo>
                <a:lnTo>
                  <a:pt x="278016" y="0"/>
                </a:lnTo>
                <a:lnTo>
                  <a:pt x="323111" y="3682"/>
                </a:lnTo>
                <a:lnTo>
                  <a:pt x="365890" y="14343"/>
                </a:lnTo>
                <a:lnTo>
                  <a:pt x="405780" y="31404"/>
                </a:lnTo>
                <a:lnTo>
                  <a:pt x="442208" y="54284"/>
                </a:lnTo>
                <a:lnTo>
                  <a:pt x="474603" y="82406"/>
                </a:lnTo>
                <a:lnTo>
                  <a:pt x="502391" y="115189"/>
                </a:lnTo>
                <a:lnTo>
                  <a:pt x="525000" y="152055"/>
                </a:lnTo>
                <a:lnTo>
                  <a:pt x="541858" y="192423"/>
                </a:lnTo>
                <a:lnTo>
                  <a:pt x="552393" y="235716"/>
                </a:lnTo>
                <a:lnTo>
                  <a:pt x="556032" y="281353"/>
                </a:lnTo>
                <a:lnTo>
                  <a:pt x="552393" y="326990"/>
                </a:lnTo>
                <a:lnTo>
                  <a:pt x="541858" y="370282"/>
                </a:lnTo>
                <a:lnTo>
                  <a:pt x="525000" y="410651"/>
                </a:lnTo>
                <a:lnTo>
                  <a:pt x="502391" y="447516"/>
                </a:lnTo>
                <a:lnTo>
                  <a:pt x="474603" y="480299"/>
                </a:lnTo>
                <a:lnTo>
                  <a:pt x="442208" y="508421"/>
                </a:lnTo>
                <a:lnTo>
                  <a:pt x="405780" y="531302"/>
                </a:lnTo>
                <a:lnTo>
                  <a:pt x="365890" y="548362"/>
                </a:lnTo>
                <a:lnTo>
                  <a:pt x="323111" y="559023"/>
                </a:lnTo>
                <a:lnTo>
                  <a:pt x="278016" y="562706"/>
                </a:lnTo>
                <a:lnTo>
                  <a:pt x="232920" y="559023"/>
                </a:lnTo>
                <a:lnTo>
                  <a:pt x="190141" y="548362"/>
                </a:lnTo>
                <a:lnTo>
                  <a:pt x="150251" y="531302"/>
                </a:lnTo>
                <a:lnTo>
                  <a:pt x="113823" y="508421"/>
                </a:lnTo>
                <a:lnTo>
                  <a:pt x="81429" y="480299"/>
                </a:lnTo>
                <a:lnTo>
                  <a:pt x="53640" y="447516"/>
                </a:lnTo>
                <a:lnTo>
                  <a:pt x="31031" y="410651"/>
                </a:lnTo>
                <a:lnTo>
                  <a:pt x="14173" y="370282"/>
                </a:lnTo>
                <a:lnTo>
                  <a:pt x="3638" y="326990"/>
                </a:lnTo>
                <a:lnTo>
                  <a:pt x="0" y="281353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0879" y="3619334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23672" y="0"/>
                </a:moveTo>
                <a:lnTo>
                  <a:pt x="0" y="23469"/>
                </a:lnTo>
                <a:lnTo>
                  <a:pt x="190296" y="215353"/>
                </a:lnTo>
                <a:lnTo>
                  <a:pt x="0" y="407225"/>
                </a:lnTo>
                <a:lnTo>
                  <a:pt x="23672" y="430695"/>
                </a:lnTo>
                <a:lnTo>
                  <a:pt x="213779" y="239014"/>
                </a:lnTo>
                <a:lnTo>
                  <a:pt x="260716" y="239014"/>
                </a:lnTo>
                <a:lnTo>
                  <a:pt x="237248" y="215353"/>
                </a:lnTo>
                <a:lnTo>
                  <a:pt x="260727" y="191681"/>
                </a:lnTo>
                <a:lnTo>
                  <a:pt x="213779" y="191681"/>
                </a:lnTo>
                <a:lnTo>
                  <a:pt x="23672" y="0"/>
                </a:lnTo>
                <a:close/>
              </a:path>
              <a:path w="427989" h="431164">
                <a:moveTo>
                  <a:pt x="260716" y="239014"/>
                </a:moveTo>
                <a:lnTo>
                  <a:pt x="213779" y="239014"/>
                </a:lnTo>
                <a:lnTo>
                  <a:pt x="403885" y="430695"/>
                </a:lnTo>
                <a:lnTo>
                  <a:pt x="427558" y="407225"/>
                </a:lnTo>
                <a:lnTo>
                  <a:pt x="260716" y="239014"/>
                </a:lnTo>
                <a:close/>
              </a:path>
              <a:path w="427989" h="431164">
                <a:moveTo>
                  <a:pt x="403885" y="0"/>
                </a:moveTo>
                <a:lnTo>
                  <a:pt x="213779" y="191681"/>
                </a:lnTo>
                <a:lnTo>
                  <a:pt x="260727" y="191681"/>
                </a:lnTo>
                <a:lnTo>
                  <a:pt x="427558" y="23469"/>
                </a:lnTo>
                <a:lnTo>
                  <a:pt x="4038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0874" y="3619331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0" y="23475"/>
                </a:moveTo>
                <a:lnTo>
                  <a:pt x="23668" y="0"/>
                </a:lnTo>
                <a:lnTo>
                  <a:pt x="213776" y="191680"/>
                </a:lnTo>
                <a:lnTo>
                  <a:pt x="403885" y="0"/>
                </a:lnTo>
                <a:lnTo>
                  <a:pt x="427553" y="23475"/>
                </a:lnTo>
                <a:lnTo>
                  <a:pt x="237252" y="215349"/>
                </a:lnTo>
                <a:lnTo>
                  <a:pt x="427553" y="407223"/>
                </a:lnTo>
                <a:lnTo>
                  <a:pt x="403885" y="430697"/>
                </a:lnTo>
                <a:lnTo>
                  <a:pt x="213776" y="239017"/>
                </a:lnTo>
                <a:lnTo>
                  <a:pt x="23668" y="430697"/>
                </a:lnTo>
                <a:lnTo>
                  <a:pt x="0" y="407223"/>
                </a:lnTo>
                <a:lnTo>
                  <a:pt x="190301" y="215349"/>
                </a:lnTo>
                <a:lnTo>
                  <a:pt x="0" y="234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90398" y="487629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70595" y="3628428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0595" y="3908590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0592" y="3628434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8"/>
                </a:lnTo>
                <a:lnTo>
                  <a:pt x="0" y="1323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0592" y="3908589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9"/>
                </a:lnTo>
                <a:lnTo>
                  <a:pt x="0" y="1323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24480" y="487629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8778" y="2309485"/>
            <a:ext cx="3060948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54479" y="2960219"/>
            <a:ext cx="1829330" cy="1886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26855" y="2936760"/>
          <a:ext cx="1796414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6920" y="3026664"/>
            <a:ext cx="1923287" cy="1667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2842" y="3581146"/>
            <a:ext cx="560070" cy="561340"/>
          </a:xfrm>
          <a:custGeom>
            <a:avLst/>
            <a:gdLst/>
            <a:ahLst/>
            <a:cxnLst/>
            <a:rect l="l" t="t" r="r" b="b"/>
            <a:pathLst>
              <a:path w="560070" h="561339">
                <a:moveTo>
                  <a:pt x="0" y="280579"/>
                </a:moveTo>
                <a:lnTo>
                  <a:pt x="3661" y="235067"/>
                </a:lnTo>
                <a:lnTo>
                  <a:pt x="14261" y="191894"/>
                </a:lnTo>
                <a:lnTo>
                  <a:pt x="31225" y="151636"/>
                </a:lnTo>
                <a:lnTo>
                  <a:pt x="53975" y="114872"/>
                </a:lnTo>
                <a:lnTo>
                  <a:pt x="81936" y="82179"/>
                </a:lnTo>
                <a:lnTo>
                  <a:pt x="114532" y="54135"/>
                </a:lnTo>
                <a:lnTo>
                  <a:pt x="151188" y="31317"/>
                </a:lnTo>
                <a:lnTo>
                  <a:pt x="191326" y="14304"/>
                </a:lnTo>
                <a:lnTo>
                  <a:pt x="234372" y="3672"/>
                </a:lnTo>
                <a:lnTo>
                  <a:pt x="279749" y="0"/>
                </a:lnTo>
                <a:lnTo>
                  <a:pt x="325126" y="3672"/>
                </a:lnTo>
                <a:lnTo>
                  <a:pt x="368171" y="14304"/>
                </a:lnTo>
                <a:lnTo>
                  <a:pt x="408310" y="31317"/>
                </a:lnTo>
                <a:lnTo>
                  <a:pt x="444966" y="54135"/>
                </a:lnTo>
                <a:lnTo>
                  <a:pt x="477562" y="82179"/>
                </a:lnTo>
                <a:lnTo>
                  <a:pt x="505523" y="114872"/>
                </a:lnTo>
                <a:lnTo>
                  <a:pt x="528274" y="151636"/>
                </a:lnTo>
                <a:lnTo>
                  <a:pt x="545237" y="191894"/>
                </a:lnTo>
                <a:lnTo>
                  <a:pt x="555837" y="235067"/>
                </a:lnTo>
                <a:lnTo>
                  <a:pt x="559499" y="280579"/>
                </a:lnTo>
                <a:lnTo>
                  <a:pt x="555837" y="326090"/>
                </a:lnTo>
                <a:lnTo>
                  <a:pt x="545237" y="369263"/>
                </a:lnTo>
                <a:lnTo>
                  <a:pt x="528274" y="409521"/>
                </a:lnTo>
                <a:lnTo>
                  <a:pt x="505523" y="446285"/>
                </a:lnTo>
                <a:lnTo>
                  <a:pt x="477562" y="478978"/>
                </a:lnTo>
                <a:lnTo>
                  <a:pt x="444966" y="507022"/>
                </a:lnTo>
                <a:lnTo>
                  <a:pt x="408310" y="529840"/>
                </a:lnTo>
                <a:lnTo>
                  <a:pt x="368171" y="546854"/>
                </a:lnTo>
                <a:lnTo>
                  <a:pt x="325126" y="557485"/>
                </a:lnTo>
                <a:lnTo>
                  <a:pt x="279749" y="561158"/>
                </a:lnTo>
                <a:lnTo>
                  <a:pt x="234372" y="557485"/>
                </a:lnTo>
                <a:lnTo>
                  <a:pt x="191326" y="546854"/>
                </a:lnTo>
                <a:lnTo>
                  <a:pt x="151188" y="529840"/>
                </a:lnTo>
                <a:lnTo>
                  <a:pt x="114532" y="507022"/>
                </a:lnTo>
                <a:lnTo>
                  <a:pt x="81936" y="478978"/>
                </a:lnTo>
                <a:lnTo>
                  <a:pt x="53975" y="446285"/>
                </a:lnTo>
                <a:lnTo>
                  <a:pt x="31225" y="409521"/>
                </a:lnTo>
                <a:lnTo>
                  <a:pt x="14261" y="369263"/>
                </a:lnTo>
                <a:lnTo>
                  <a:pt x="3661" y="326090"/>
                </a:lnTo>
                <a:lnTo>
                  <a:pt x="0" y="28057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4196" y="3645776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23685" y="0"/>
                </a:moveTo>
                <a:lnTo>
                  <a:pt x="0" y="23710"/>
                </a:lnTo>
                <a:lnTo>
                  <a:pt x="191338" y="214909"/>
                </a:lnTo>
                <a:lnTo>
                  <a:pt x="0" y="406095"/>
                </a:lnTo>
                <a:lnTo>
                  <a:pt x="23685" y="429806"/>
                </a:lnTo>
                <a:lnTo>
                  <a:pt x="215036" y="238594"/>
                </a:lnTo>
                <a:lnTo>
                  <a:pt x="262451" y="238594"/>
                </a:lnTo>
                <a:lnTo>
                  <a:pt x="238747" y="214909"/>
                </a:lnTo>
                <a:lnTo>
                  <a:pt x="262462" y="191211"/>
                </a:lnTo>
                <a:lnTo>
                  <a:pt x="215036" y="191211"/>
                </a:lnTo>
                <a:lnTo>
                  <a:pt x="23685" y="0"/>
                </a:lnTo>
                <a:close/>
              </a:path>
              <a:path w="430529" h="429895">
                <a:moveTo>
                  <a:pt x="262451" y="238594"/>
                </a:moveTo>
                <a:lnTo>
                  <a:pt x="215036" y="238594"/>
                </a:lnTo>
                <a:lnTo>
                  <a:pt x="406400" y="429806"/>
                </a:lnTo>
                <a:lnTo>
                  <a:pt x="430085" y="406095"/>
                </a:lnTo>
                <a:lnTo>
                  <a:pt x="262451" y="238594"/>
                </a:lnTo>
                <a:close/>
              </a:path>
              <a:path w="430529" h="429895">
                <a:moveTo>
                  <a:pt x="406400" y="0"/>
                </a:moveTo>
                <a:lnTo>
                  <a:pt x="215036" y="191211"/>
                </a:lnTo>
                <a:lnTo>
                  <a:pt x="262462" y="191211"/>
                </a:lnTo>
                <a:lnTo>
                  <a:pt x="430085" y="23710"/>
                </a:lnTo>
                <a:lnTo>
                  <a:pt x="406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4187" y="3645772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0" y="23710"/>
                </a:moveTo>
                <a:lnTo>
                  <a:pt x="23692" y="0"/>
                </a:lnTo>
                <a:lnTo>
                  <a:pt x="215047" y="191214"/>
                </a:lnTo>
                <a:lnTo>
                  <a:pt x="406404" y="0"/>
                </a:lnTo>
                <a:lnTo>
                  <a:pt x="430095" y="23710"/>
                </a:lnTo>
                <a:lnTo>
                  <a:pt x="238757" y="214906"/>
                </a:lnTo>
                <a:lnTo>
                  <a:pt x="430095" y="406102"/>
                </a:lnTo>
                <a:lnTo>
                  <a:pt x="406404" y="429812"/>
                </a:lnTo>
                <a:lnTo>
                  <a:pt x="215047" y="238598"/>
                </a:lnTo>
                <a:lnTo>
                  <a:pt x="23692" y="429812"/>
                </a:lnTo>
                <a:lnTo>
                  <a:pt x="0" y="406102"/>
                </a:lnTo>
                <a:lnTo>
                  <a:pt x="191338" y="214906"/>
                </a:lnTo>
                <a:lnTo>
                  <a:pt x="0" y="2371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4942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3293" y="3654996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3293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3289" y="3654999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3289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831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137" y="2310479"/>
            <a:ext cx="3051242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5142" y="2992687"/>
            <a:ext cx="1836982" cy="1869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000604" y="2960204"/>
          <a:ext cx="1821180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38855"/>
            <a:ext cx="1938527" cy="1648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392" y="3586454"/>
            <a:ext cx="564515" cy="556260"/>
          </a:xfrm>
          <a:custGeom>
            <a:avLst/>
            <a:gdLst/>
            <a:ahLst/>
            <a:cxnLst/>
            <a:rect l="l" t="t" r="r" b="b"/>
            <a:pathLst>
              <a:path w="564514" h="556260">
                <a:moveTo>
                  <a:pt x="0" y="277895"/>
                </a:moveTo>
                <a:lnTo>
                  <a:pt x="3693" y="232819"/>
                </a:lnTo>
                <a:lnTo>
                  <a:pt x="14386" y="190058"/>
                </a:lnTo>
                <a:lnTo>
                  <a:pt x="31498" y="150186"/>
                </a:lnTo>
                <a:lnTo>
                  <a:pt x="54447" y="113773"/>
                </a:lnTo>
                <a:lnTo>
                  <a:pt x="82652" y="81393"/>
                </a:lnTo>
                <a:lnTo>
                  <a:pt x="115534" y="53617"/>
                </a:lnTo>
                <a:lnTo>
                  <a:pt x="152509" y="31018"/>
                </a:lnTo>
                <a:lnTo>
                  <a:pt x="192999" y="14167"/>
                </a:lnTo>
                <a:lnTo>
                  <a:pt x="236420" y="3637"/>
                </a:lnTo>
                <a:lnTo>
                  <a:pt x="282194" y="0"/>
                </a:lnTo>
                <a:lnTo>
                  <a:pt x="327967" y="3637"/>
                </a:lnTo>
                <a:lnTo>
                  <a:pt x="371389" y="14167"/>
                </a:lnTo>
                <a:lnTo>
                  <a:pt x="411879" y="31018"/>
                </a:lnTo>
                <a:lnTo>
                  <a:pt x="448854" y="53617"/>
                </a:lnTo>
                <a:lnTo>
                  <a:pt x="481736" y="81393"/>
                </a:lnTo>
                <a:lnTo>
                  <a:pt x="509942" y="113773"/>
                </a:lnTo>
                <a:lnTo>
                  <a:pt x="532891" y="150186"/>
                </a:lnTo>
                <a:lnTo>
                  <a:pt x="550002" y="190058"/>
                </a:lnTo>
                <a:lnTo>
                  <a:pt x="560695" y="232819"/>
                </a:lnTo>
                <a:lnTo>
                  <a:pt x="564389" y="277895"/>
                </a:lnTo>
                <a:lnTo>
                  <a:pt x="560695" y="322971"/>
                </a:lnTo>
                <a:lnTo>
                  <a:pt x="550002" y="365731"/>
                </a:lnTo>
                <a:lnTo>
                  <a:pt x="532891" y="405604"/>
                </a:lnTo>
                <a:lnTo>
                  <a:pt x="509942" y="442017"/>
                </a:lnTo>
                <a:lnTo>
                  <a:pt x="481736" y="474397"/>
                </a:lnTo>
                <a:lnTo>
                  <a:pt x="448854" y="502173"/>
                </a:lnTo>
                <a:lnTo>
                  <a:pt x="411879" y="524773"/>
                </a:lnTo>
                <a:lnTo>
                  <a:pt x="371389" y="541624"/>
                </a:lnTo>
                <a:lnTo>
                  <a:pt x="327967" y="552154"/>
                </a:lnTo>
                <a:lnTo>
                  <a:pt x="282194" y="555791"/>
                </a:lnTo>
                <a:lnTo>
                  <a:pt x="236420" y="552154"/>
                </a:lnTo>
                <a:lnTo>
                  <a:pt x="192999" y="541624"/>
                </a:lnTo>
                <a:lnTo>
                  <a:pt x="152509" y="524773"/>
                </a:lnTo>
                <a:lnTo>
                  <a:pt x="115534" y="502173"/>
                </a:lnTo>
                <a:lnTo>
                  <a:pt x="82652" y="474397"/>
                </a:lnTo>
                <a:lnTo>
                  <a:pt x="54447" y="442017"/>
                </a:lnTo>
                <a:lnTo>
                  <a:pt x="31498" y="405604"/>
                </a:lnTo>
                <a:lnTo>
                  <a:pt x="14386" y="365731"/>
                </a:lnTo>
                <a:lnTo>
                  <a:pt x="3693" y="322971"/>
                </a:lnTo>
                <a:lnTo>
                  <a:pt x="0" y="27789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610" y="365034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23240" y="0"/>
                </a:moveTo>
                <a:lnTo>
                  <a:pt x="0" y="23698"/>
                </a:lnTo>
                <a:lnTo>
                  <a:pt x="192900" y="212966"/>
                </a:lnTo>
                <a:lnTo>
                  <a:pt x="0" y="402221"/>
                </a:lnTo>
                <a:lnTo>
                  <a:pt x="23240" y="425919"/>
                </a:lnTo>
                <a:lnTo>
                  <a:pt x="216598" y="236220"/>
                </a:lnTo>
                <a:lnTo>
                  <a:pt x="263998" y="236220"/>
                </a:lnTo>
                <a:lnTo>
                  <a:pt x="240296" y="212966"/>
                </a:lnTo>
                <a:lnTo>
                  <a:pt x="263996" y="189712"/>
                </a:lnTo>
                <a:lnTo>
                  <a:pt x="216598" y="189712"/>
                </a:lnTo>
                <a:lnTo>
                  <a:pt x="23240" y="0"/>
                </a:lnTo>
                <a:close/>
              </a:path>
              <a:path w="433704" h="426085">
                <a:moveTo>
                  <a:pt x="263998" y="236220"/>
                </a:moveTo>
                <a:lnTo>
                  <a:pt x="216598" y="236220"/>
                </a:lnTo>
                <a:lnTo>
                  <a:pt x="409955" y="425919"/>
                </a:lnTo>
                <a:lnTo>
                  <a:pt x="433197" y="402221"/>
                </a:lnTo>
                <a:lnTo>
                  <a:pt x="263998" y="236220"/>
                </a:lnTo>
                <a:close/>
              </a:path>
              <a:path w="433704" h="426085">
                <a:moveTo>
                  <a:pt x="409955" y="0"/>
                </a:moveTo>
                <a:lnTo>
                  <a:pt x="216598" y="189712"/>
                </a:lnTo>
                <a:lnTo>
                  <a:pt x="263996" y="189712"/>
                </a:lnTo>
                <a:lnTo>
                  <a:pt x="433197" y="23698"/>
                </a:lnTo>
                <a:lnTo>
                  <a:pt x="409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610" y="365035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0" y="23698"/>
                </a:moveTo>
                <a:lnTo>
                  <a:pt x="23249" y="0"/>
                </a:lnTo>
                <a:lnTo>
                  <a:pt x="216602" y="189705"/>
                </a:lnTo>
                <a:lnTo>
                  <a:pt x="409955" y="0"/>
                </a:lnTo>
                <a:lnTo>
                  <a:pt x="433204" y="23698"/>
                </a:lnTo>
                <a:lnTo>
                  <a:pt x="240303" y="212958"/>
                </a:lnTo>
                <a:lnTo>
                  <a:pt x="433204" y="402219"/>
                </a:lnTo>
                <a:lnTo>
                  <a:pt x="409955" y="425917"/>
                </a:lnTo>
                <a:lnTo>
                  <a:pt x="216602" y="236212"/>
                </a:lnTo>
                <a:lnTo>
                  <a:pt x="23249" y="425917"/>
                </a:lnTo>
                <a:lnTo>
                  <a:pt x="0" y="402219"/>
                </a:lnTo>
                <a:lnTo>
                  <a:pt x="192901" y="212958"/>
                </a:lnTo>
                <a:lnTo>
                  <a:pt x="0" y="2369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3976" y="489153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3808" y="3659594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3808" y="393630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3810" y="365959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1"/>
                </a:lnTo>
                <a:lnTo>
                  <a:pt x="0" y="13072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3810" y="3936303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3"/>
                </a:lnTo>
                <a:lnTo>
                  <a:pt x="0" y="1307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4541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675" y="2333661"/>
            <a:ext cx="3084590" cy="3084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8305" y="3002956"/>
            <a:ext cx="1843654" cy="1843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48000"/>
            <a:ext cx="1941576" cy="165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138" y="3597237"/>
            <a:ext cx="565150" cy="556260"/>
          </a:xfrm>
          <a:custGeom>
            <a:avLst/>
            <a:gdLst/>
            <a:ahLst/>
            <a:cxnLst/>
            <a:rect l="l" t="t" r="r" b="b"/>
            <a:pathLst>
              <a:path w="565150" h="556260">
                <a:moveTo>
                  <a:pt x="0" y="278127"/>
                </a:moveTo>
                <a:lnTo>
                  <a:pt x="3696" y="233013"/>
                </a:lnTo>
                <a:lnTo>
                  <a:pt x="14398" y="190217"/>
                </a:lnTo>
                <a:lnTo>
                  <a:pt x="31524" y="150311"/>
                </a:lnTo>
                <a:lnTo>
                  <a:pt x="54492" y="113869"/>
                </a:lnTo>
                <a:lnTo>
                  <a:pt x="82721" y="81461"/>
                </a:lnTo>
                <a:lnTo>
                  <a:pt x="115630" y="53662"/>
                </a:lnTo>
                <a:lnTo>
                  <a:pt x="152637" y="31044"/>
                </a:lnTo>
                <a:lnTo>
                  <a:pt x="193160" y="14179"/>
                </a:lnTo>
                <a:lnTo>
                  <a:pt x="236618" y="3640"/>
                </a:lnTo>
                <a:lnTo>
                  <a:pt x="282430" y="0"/>
                </a:lnTo>
                <a:lnTo>
                  <a:pt x="328241" y="3640"/>
                </a:lnTo>
                <a:lnTo>
                  <a:pt x="371700" y="14179"/>
                </a:lnTo>
                <a:lnTo>
                  <a:pt x="412223" y="31044"/>
                </a:lnTo>
                <a:lnTo>
                  <a:pt x="449229" y="53662"/>
                </a:lnTo>
                <a:lnTo>
                  <a:pt x="482138" y="81461"/>
                </a:lnTo>
                <a:lnTo>
                  <a:pt x="510367" y="113869"/>
                </a:lnTo>
                <a:lnTo>
                  <a:pt x="533336" y="150311"/>
                </a:lnTo>
                <a:lnTo>
                  <a:pt x="550461" y="190217"/>
                </a:lnTo>
                <a:lnTo>
                  <a:pt x="561163" y="233013"/>
                </a:lnTo>
                <a:lnTo>
                  <a:pt x="564860" y="278127"/>
                </a:lnTo>
                <a:lnTo>
                  <a:pt x="561163" y="323241"/>
                </a:lnTo>
                <a:lnTo>
                  <a:pt x="550461" y="366037"/>
                </a:lnTo>
                <a:lnTo>
                  <a:pt x="533336" y="405943"/>
                </a:lnTo>
                <a:lnTo>
                  <a:pt x="510367" y="442386"/>
                </a:lnTo>
                <a:lnTo>
                  <a:pt x="482138" y="474793"/>
                </a:lnTo>
                <a:lnTo>
                  <a:pt x="449229" y="502592"/>
                </a:lnTo>
                <a:lnTo>
                  <a:pt x="412223" y="525211"/>
                </a:lnTo>
                <a:lnTo>
                  <a:pt x="371700" y="542076"/>
                </a:lnTo>
                <a:lnTo>
                  <a:pt x="328241" y="552615"/>
                </a:lnTo>
                <a:lnTo>
                  <a:pt x="282430" y="556255"/>
                </a:lnTo>
                <a:lnTo>
                  <a:pt x="236618" y="552615"/>
                </a:lnTo>
                <a:lnTo>
                  <a:pt x="193160" y="542076"/>
                </a:lnTo>
                <a:lnTo>
                  <a:pt x="152637" y="525211"/>
                </a:lnTo>
                <a:lnTo>
                  <a:pt x="115630" y="502592"/>
                </a:lnTo>
                <a:lnTo>
                  <a:pt x="82721" y="474793"/>
                </a:lnTo>
                <a:lnTo>
                  <a:pt x="54492" y="442386"/>
                </a:lnTo>
                <a:lnTo>
                  <a:pt x="31524" y="405943"/>
                </a:lnTo>
                <a:lnTo>
                  <a:pt x="14398" y="366037"/>
                </a:lnTo>
                <a:lnTo>
                  <a:pt x="3696" y="323241"/>
                </a:lnTo>
                <a:lnTo>
                  <a:pt x="0" y="27812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406" y="3661193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23266" y="0"/>
                </a:moveTo>
                <a:lnTo>
                  <a:pt x="0" y="23710"/>
                </a:lnTo>
                <a:lnTo>
                  <a:pt x="193052" y="213131"/>
                </a:lnTo>
                <a:lnTo>
                  <a:pt x="0" y="402551"/>
                </a:lnTo>
                <a:lnTo>
                  <a:pt x="23266" y="426262"/>
                </a:lnTo>
                <a:lnTo>
                  <a:pt x="216776" y="236397"/>
                </a:lnTo>
                <a:lnTo>
                  <a:pt x="264214" y="236397"/>
                </a:lnTo>
                <a:lnTo>
                  <a:pt x="240499" y="213131"/>
                </a:lnTo>
                <a:lnTo>
                  <a:pt x="264226" y="189852"/>
                </a:lnTo>
                <a:lnTo>
                  <a:pt x="216776" y="189852"/>
                </a:lnTo>
                <a:lnTo>
                  <a:pt x="23266" y="0"/>
                </a:lnTo>
                <a:close/>
              </a:path>
              <a:path w="433704" h="426720">
                <a:moveTo>
                  <a:pt x="264214" y="236397"/>
                </a:moveTo>
                <a:lnTo>
                  <a:pt x="216776" y="236397"/>
                </a:lnTo>
                <a:lnTo>
                  <a:pt x="410286" y="426262"/>
                </a:lnTo>
                <a:lnTo>
                  <a:pt x="433565" y="402551"/>
                </a:lnTo>
                <a:lnTo>
                  <a:pt x="264214" y="236397"/>
                </a:lnTo>
                <a:close/>
              </a:path>
              <a:path w="433704" h="426720">
                <a:moveTo>
                  <a:pt x="410286" y="0"/>
                </a:moveTo>
                <a:lnTo>
                  <a:pt x="216776" y="189852"/>
                </a:lnTo>
                <a:lnTo>
                  <a:pt x="264226" y="189852"/>
                </a:lnTo>
                <a:lnTo>
                  <a:pt x="433565" y="23710"/>
                </a:lnTo>
                <a:lnTo>
                  <a:pt x="410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402" y="3661184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0" y="23718"/>
                </a:moveTo>
                <a:lnTo>
                  <a:pt x="23269" y="0"/>
                </a:lnTo>
                <a:lnTo>
                  <a:pt x="216783" y="189863"/>
                </a:lnTo>
                <a:lnTo>
                  <a:pt x="410297" y="0"/>
                </a:lnTo>
                <a:lnTo>
                  <a:pt x="433566" y="23718"/>
                </a:lnTo>
                <a:lnTo>
                  <a:pt x="240504" y="213136"/>
                </a:lnTo>
                <a:lnTo>
                  <a:pt x="433566" y="402555"/>
                </a:lnTo>
                <a:lnTo>
                  <a:pt x="410297" y="426272"/>
                </a:lnTo>
                <a:lnTo>
                  <a:pt x="216783" y="236409"/>
                </a:lnTo>
                <a:lnTo>
                  <a:pt x="23269" y="426272"/>
                </a:lnTo>
                <a:lnTo>
                  <a:pt x="0" y="402555"/>
                </a:lnTo>
                <a:lnTo>
                  <a:pt x="193062" y="213136"/>
                </a:lnTo>
                <a:lnTo>
                  <a:pt x="0" y="237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5311" y="4903723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6247" y="3670439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22"/>
                </a:lnTo>
                <a:lnTo>
                  <a:pt x="458711" y="130822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6247" y="394737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35"/>
                </a:lnTo>
                <a:lnTo>
                  <a:pt x="458711" y="130835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6254" y="367043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1"/>
                </a:lnTo>
                <a:lnTo>
                  <a:pt x="0" y="1308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6254" y="3947378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2"/>
                </a:lnTo>
                <a:lnTo>
                  <a:pt x="0" y="13083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8490" y="4903723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4351" y="2325287"/>
            <a:ext cx="3074681" cy="3129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2944" y="2964048"/>
            <a:ext cx="1843786" cy="1845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0567"/>
            <a:ext cx="1962912" cy="1667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9286" y="3574973"/>
            <a:ext cx="572135" cy="561975"/>
          </a:xfrm>
          <a:custGeom>
            <a:avLst/>
            <a:gdLst/>
            <a:ahLst/>
            <a:cxnLst/>
            <a:rect l="l" t="t" r="r" b="b"/>
            <a:pathLst>
              <a:path w="572135" h="561975">
                <a:moveTo>
                  <a:pt x="0" y="280792"/>
                </a:moveTo>
                <a:lnTo>
                  <a:pt x="3740" y="235246"/>
                </a:lnTo>
                <a:lnTo>
                  <a:pt x="14571" y="192040"/>
                </a:lnTo>
                <a:lnTo>
                  <a:pt x="31903" y="151752"/>
                </a:lnTo>
                <a:lnTo>
                  <a:pt x="55148" y="114960"/>
                </a:lnTo>
                <a:lnTo>
                  <a:pt x="83716" y="82242"/>
                </a:lnTo>
                <a:lnTo>
                  <a:pt x="117021" y="54176"/>
                </a:lnTo>
                <a:lnTo>
                  <a:pt x="154473" y="31341"/>
                </a:lnTo>
                <a:lnTo>
                  <a:pt x="195483" y="14314"/>
                </a:lnTo>
                <a:lnTo>
                  <a:pt x="239464" y="3675"/>
                </a:lnTo>
                <a:lnTo>
                  <a:pt x="285827" y="0"/>
                </a:lnTo>
                <a:lnTo>
                  <a:pt x="332190" y="3675"/>
                </a:lnTo>
                <a:lnTo>
                  <a:pt x="376171" y="14314"/>
                </a:lnTo>
                <a:lnTo>
                  <a:pt x="417181" y="31341"/>
                </a:lnTo>
                <a:lnTo>
                  <a:pt x="454633" y="54176"/>
                </a:lnTo>
                <a:lnTo>
                  <a:pt x="487938" y="82242"/>
                </a:lnTo>
                <a:lnTo>
                  <a:pt x="516507" y="114960"/>
                </a:lnTo>
                <a:lnTo>
                  <a:pt x="539751" y="151752"/>
                </a:lnTo>
                <a:lnTo>
                  <a:pt x="557083" y="192040"/>
                </a:lnTo>
                <a:lnTo>
                  <a:pt x="567914" y="235246"/>
                </a:lnTo>
                <a:lnTo>
                  <a:pt x="571655" y="280792"/>
                </a:lnTo>
                <a:lnTo>
                  <a:pt x="567914" y="326338"/>
                </a:lnTo>
                <a:lnTo>
                  <a:pt x="557083" y="369544"/>
                </a:lnTo>
                <a:lnTo>
                  <a:pt x="539751" y="409832"/>
                </a:lnTo>
                <a:lnTo>
                  <a:pt x="516507" y="446625"/>
                </a:lnTo>
                <a:lnTo>
                  <a:pt x="487938" y="479343"/>
                </a:lnTo>
                <a:lnTo>
                  <a:pt x="454633" y="507408"/>
                </a:lnTo>
                <a:lnTo>
                  <a:pt x="417181" y="530243"/>
                </a:lnTo>
                <a:lnTo>
                  <a:pt x="376171" y="547270"/>
                </a:lnTo>
                <a:lnTo>
                  <a:pt x="332190" y="557910"/>
                </a:lnTo>
                <a:lnTo>
                  <a:pt x="285827" y="561585"/>
                </a:lnTo>
                <a:lnTo>
                  <a:pt x="239464" y="557910"/>
                </a:lnTo>
                <a:lnTo>
                  <a:pt x="195483" y="547270"/>
                </a:lnTo>
                <a:lnTo>
                  <a:pt x="154473" y="530243"/>
                </a:lnTo>
                <a:lnTo>
                  <a:pt x="117021" y="507408"/>
                </a:lnTo>
                <a:lnTo>
                  <a:pt x="83716" y="479343"/>
                </a:lnTo>
                <a:lnTo>
                  <a:pt x="55148" y="446625"/>
                </a:lnTo>
                <a:lnTo>
                  <a:pt x="31903" y="409832"/>
                </a:lnTo>
                <a:lnTo>
                  <a:pt x="14571" y="369544"/>
                </a:lnTo>
                <a:lnTo>
                  <a:pt x="3740" y="326338"/>
                </a:lnTo>
                <a:lnTo>
                  <a:pt x="0" y="28079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2342" y="3639527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23456" y="0"/>
                </a:moveTo>
                <a:lnTo>
                  <a:pt x="0" y="23964"/>
                </a:lnTo>
                <a:lnTo>
                  <a:pt x="195364" y="215188"/>
                </a:lnTo>
                <a:lnTo>
                  <a:pt x="0" y="406400"/>
                </a:lnTo>
                <a:lnTo>
                  <a:pt x="23456" y="430377"/>
                </a:lnTo>
                <a:lnTo>
                  <a:pt x="219341" y="238658"/>
                </a:lnTo>
                <a:lnTo>
                  <a:pt x="267300" y="238658"/>
                </a:lnTo>
                <a:lnTo>
                  <a:pt x="243319" y="215188"/>
                </a:lnTo>
                <a:lnTo>
                  <a:pt x="267298" y="191719"/>
                </a:lnTo>
                <a:lnTo>
                  <a:pt x="219341" y="191719"/>
                </a:lnTo>
                <a:lnTo>
                  <a:pt x="23456" y="0"/>
                </a:lnTo>
                <a:close/>
              </a:path>
              <a:path w="438785" h="430529">
                <a:moveTo>
                  <a:pt x="267300" y="238658"/>
                </a:moveTo>
                <a:lnTo>
                  <a:pt x="219341" y="238658"/>
                </a:lnTo>
                <a:lnTo>
                  <a:pt x="415226" y="430377"/>
                </a:lnTo>
                <a:lnTo>
                  <a:pt x="438696" y="406400"/>
                </a:lnTo>
                <a:lnTo>
                  <a:pt x="267300" y="238658"/>
                </a:lnTo>
                <a:close/>
              </a:path>
              <a:path w="438785" h="430529">
                <a:moveTo>
                  <a:pt x="415226" y="0"/>
                </a:moveTo>
                <a:lnTo>
                  <a:pt x="219341" y="191719"/>
                </a:lnTo>
                <a:lnTo>
                  <a:pt x="267298" y="191719"/>
                </a:lnTo>
                <a:lnTo>
                  <a:pt x="438696" y="23964"/>
                </a:lnTo>
                <a:lnTo>
                  <a:pt x="41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2337" y="3639523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0" y="23972"/>
                </a:moveTo>
                <a:lnTo>
                  <a:pt x="23463" y="0"/>
                </a:lnTo>
                <a:lnTo>
                  <a:pt x="219348" y="191724"/>
                </a:lnTo>
                <a:lnTo>
                  <a:pt x="415233" y="0"/>
                </a:lnTo>
                <a:lnTo>
                  <a:pt x="438696" y="23972"/>
                </a:lnTo>
                <a:lnTo>
                  <a:pt x="243326" y="215192"/>
                </a:lnTo>
                <a:lnTo>
                  <a:pt x="438696" y="406412"/>
                </a:lnTo>
                <a:lnTo>
                  <a:pt x="415233" y="430384"/>
                </a:lnTo>
                <a:lnTo>
                  <a:pt x="219348" y="238660"/>
                </a:lnTo>
                <a:lnTo>
                  <a:pt x="23463" y="430384"/>
                </a:lnTo>
                <a:lnTo>
                  <a:pt x="0" y="406412"/>
                </a:lnTo>
                <a:lnTo>
                  <a:pt x="195370" y="215192"/>
                </a:lnTo>
                <a:lnTo>
                  <a:pt x="0" y="2397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2356" y="4894579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9269" y="3648874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464223" y="0"/>
                </a:moveTo>
                <a:lnTo>
                  <a:pt x="0" y="0"/>
                </a:lnTo>
                <a:lnTo>
                  <a:pt x="0" y="132080"/>
                </a:lnTo>
                <a:lnTo>
                  <a:pt x="464223" y="132080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9269" y="3928465"/>
            <a:ext cx="464820" cy="132715"/>
          </a:xfrm>
          <a:custGeom>
            <a:avLst/>
            <a:gdLst/>
            <a:ahLst/>
            <a:cxnLst/>
            <a:rect l="l" t="t" r="r" b="b"/>
            <a:pathLst>
              <a:path w="464820" h="132714">
                <a:moveTo>
                  <a:pt x="464223" y="0"/>
                </a:moveTo>
                <a:lnTo>
                  <a:pt x="0" y="0"/>
                </a:lnTo>
                <a:lnTo>
                  <a:pt x="0" y="132092"/>
                </a:lnTo>
                <a:lnTo>
                  <a:pt x="464223" y="132092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9268" y="3648871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9268" y="3928468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33331" y="4894579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8206" y="2288863"/>
            <a:ext cx="3126411" cy="3136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4330" y="2886030"/>
            <a:ext cx="1864640" cy="1862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9711"/>
            <a:ext cx="1953767" cy="166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4925" y="3582415"/>
            <a:ext cx="568960" cy="560070"/>
          </a:xfrm>
          <a:custGeom>
            <a:avLst/>
            <a:gdLst/>
            <a:ahLst/>
            <a:cxnLst/>
            <a:rect l="l" t="t" r="r" b="b"/>
            <a:pathLst>
              <a:path w="568960" h="560070">
                <a:moveTo>
                  <a:pt x="0" y="279864"/>
                </a:moveTo>
                <a:lnTo>
                  <a:pt x="3719" y="234468"/>
                </a:lnTo>
                <a:lnTo>
                  <a:pt x="14488" y="191405"/>
                </a:lnTo>
                <a:lnTo>
                  <a:pt x="31721" y="151250"/>
                </a:lnTo>
                <a:lnTo>
                  <a:pt x="54832" y="114580"/>
                </a:lnTo>
                <a:lnTo>
                  <a:pt x="83238" y="81970"/>
                </a:lnTo>
                <a:lnTo>
                  <a:pt x="116352" y="53997"/>
                </a:lnTo>
                <a:lnTo>
                  <a:pt x="153590" y="31238"/>
                </a:lnTo>
                <a:lnTo>
                  <a:pt x="194366" y="14267"/>
                </a:lnTo>
                <a:lnTo>
                  <a:pt x="238096" y="3662"/>
                </a:lnTo>
                <a:lnTo>
                  <a:pt x="284194" y="0"/>
                </a:lnTo>
                <a:lnTo>
                  <a:pt x="330291" y="3662"/>
                </a:lnTo>
                <a:lnTo>
                  <a:pt x="374021" y="14267"/>
                </a:lnTo>
                <a:lnTo>
                  <a:pt x="414797" y="31238"/>
                </a:lnTo>
                <a:lnTo>
                  <a:pt x="452035" y="53997"/>
                </a:lnTo>
                <a:lnTo>
                  <a:pt x="485149" y="81970"/>
                </a:lnTo>
                <a:lnTo>
                  <a:pt x="513555" y="114580"/>
                </a:lnTo>
                <a:lnTo>
                  <a:pt x="536667" y="151250"/>
                </a:lnTo>
                <a:lnTo>
                  <a:pt x="553899" y="191405"/>
                </a:lnTo>
                <a:lnTo>
                  <a:pt x="564668" y="234468"/>
                </a:lnTo>
                <a:lnTo>
                  <a:pt x="568388" y="279864"/>
                </a:lnTo>
                <a:lnTo>
                  <a:pt x="564668" y="325259"/>
                </a:lnTo>
                <a:lnTo>
                  <a:pt x="553899" y="368323"/>
                </a:lnTo>
                <a:lnTo>
                  <a:pt x="536667" y="408478"/>
                </a:lnTo>
                <a:lnTo>
                  <a:pt x="513555" y="445148"/>
                </a:lnTo>
                <a:lnTo>
                  <a:pt x="485149" y="477758"/>
                </a:lnTo>
                <a:lnTo>
                  <a:pt x="452035" y="505731"/>
                </a:lnTo>
                <a:lnTo>
                  <a:pt x="414797" y="528491"/>
                </a:lnTo>
                <a:lnTo>
                  <a:pt x="374021" y="545461"/>
                </a:lnTo>
                <a:lnTo>
                  <a:pt x="330291" y="556066"/>
                </a:lnTo>
                <a:lnTo>
                  <a:pt x="284194" y="559729"/>
                </a:lnTo>
                <a:lnTo>
                  <a:pt x="238096" y="556066"/>
                </a:lnTo>
                <a:lnTo>
                  <a:pt x="194366" y="545461"/>
                </a:lnTo>
                <a:lnTo>
                  <a:pt x="153590" y="528491"/>
                </a:lnTo>
                <a:lnTo>
                  <a:pt x="116352" y="505731"/>
                </a:lnTo>
                <a:lnTo>
                  <a:pt x="83238" y="477758"/>
                </a:lnTo>
                <a:lnTo>
                  <a:pt x="54832" y="445148"/>
                </a:lnTo>
                <a:lnTo>
                  <a:pt x="31721" y="408478"/>
                </a:lnTo>
                <a:lnTo>
                  <a:pt x="14488" y="368323"/>
                </a:lnTo>
                <a:lnTo>
                  <a:pt x="3719" y="325259"/>
                </a:lnTo>
                <a:lnTo>
                  <a:pt x="0" y="27986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7574" y="3646779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23406" y="0"/>
                </a:moveTo>
                <a:lnTo>
                  <a:pt x="0" y="23863"/>
                </a:lnTo>
                <a:lnTo>
                  <a:pt x="194259" y="214464"/>
                </a:lnTo>
                <a:lnTo>
                  <a:pt x="0" y="405066"/>
                </a:lnTo>
                <a:lnTo>
                  <a:pt x="23406" y="428929"/>
                </a:lnTo>
                <a:lnTo>
                  <a:pt x="218135" y="237883"/>
                </a:lnTo>
                <a:lnTo>
                  <a:pt x="265868" y="237883"/>
                </a:lnTo>
                <a:lnTo>
                  <a:pt x="241998" y="214464"/>
                </a:lnTo>
                <a:lnTo>
                  <a:pt x="265868" y="191046"/>
                </a:lnTo>
                <a:lnTo>
                  <a:pt x="218135" y="191046"/>
                </a:lnTo>
                <a:lnTo>
                  <a:pt x="23406" y="0"/>
                </a:lnTo>
                <a:close/>
              </a:path>
              <a:path w="436879" h="429260">
                <a:moveTo>
                  <a:pt x="265868" y="237883"/>
                </a:moveTo>
                <a:lnTo>
                  <a:pt x="218135" y="237883"/>
                </a:lnTo>
                <a:lnTo>
                  <a:pt x="412851" y="428929"/>
                </a:lnTo>
                <a:lnTo>
                  <a:pt x="436270" y="405066"/>
                </a:lnTo>
                <a:lnTo>
                  <a:pt x="265868" y="237883"/>
                </a:lnTo>
                <a:close/>
              </a:path>
              <a:path w="436879" h="429260">
                <a:moveTo>
                  <a:pt x="412851" y="0"/>
                </a:moveTo>
                <a:lnTo>
                  <a:pt x="218135" y="191046"/>
                </a:lnTo>
                <a:lnTo>
                  <a:pt x="265868" y="191046"/>
                </a:lnTo>
                <a:lnTo>
                  <a:pt x="436270" y="23863"/>
                </a:lnTo>
                <a:lnTo>
                  <a:pt x="4128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7564" y="3646778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0" y="23866"/>
                </a:moveTo>
                <a:lnTo>
                  <a:pt x="23414" y="0"/>
                </a:lnTo>
                <a:lnTo>
                  <a:pt x="218137" y="191049"/>
                </a:lnTo>
                <a:lnTo>
                  <a:pt x="412860" y="0"/>
                </a:lnTo>
                <a:lnTo>
                  <a:pt x="436274" y="23866"/>
                </a:lnTo>
                <a:lnTo>
                  <a:pt x="242006" y="214467"/>
                </a:lnTo>
                <a:lnTo>
                  <a:pt x="436274" y="405069"/>
                </a:lnTo>
                <a:lnTo>
                  <a:pt x="412860" y="428935"/>
                </a:lnTo>
                <a:lnTo>
                  <a:pt x="218137" y="237886"/>
                </a:lnTo>
                <a:lnTo>
                  <a:pt x="23414" y="428935"/>
                </a:lnTo>
                <a:lnTo>
                  <a:pt x="0" y="405069"/>
                </a:lnTo>
                <a:lnTo>
                  <a:pt x="194268" y="214467"/>
                </a:lnTo>
                <a:lnTo>
                  <a:pt x="0" y="2386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6971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6214" y="3656076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6214" y="3934752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6216" y="3656078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8"/>
                </a:lnTo>
                <a:lnTo>
                  <a:pt x="0" y="1316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6216" y="3934751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9"/>
                </a:lnTo>
                <a:lnTo>
                  <a:pt x="0" y="1316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978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1409" y="2288482"/>
            <a:ext cx="3111370" cy="3125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6438" y="2921155"/>
            <a:ext cx="1878070" cy="1872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5230" y="273811"/>
            <a:ext cx="52019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Producing </a:t>
            </a:r>
            <a:r>
              <a:rPr sz="4200" spc="-240" dirty="0"/>
              <a:t>Feature</a:t>
            </a:r>
            <a:r>
              <a:rPr sz="4200" spc="114" dirty="0"/>
              <a:t> </a:t>
            </a:r>
            <a:r>
              <a:rPr sz="4200" spc="-385" dirty="0"/>
              <a:t>Maps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076244" y="4766564"/>
            <a:ext cx="967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rial"/>
                <a:cs typeface="Arial"/>
              </a:rPr>
              <a:t>Original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4281" y="4775707"/>
            <a:ext cx="100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70" dirty="0">
                <a:latin typeface="Arial"/>
                <a:cs typeface="Arial"/>
              </a:rPr>
              <a:t>Sha</a:t>
            </a:r>
            <a:r>
              <a:rPr sz="2400" spc="-90" dirty="0">
                <a:latin typeface="Arial"/>
                <a:cs typeface="Arial"/>
              </a:rPr>
              <a:t>r</a:t>
            </a:r>
            <a:r>
              <a:rPr sz="2400" spc="-114" dirty="0">
                <a:latin typeface="Arial"/>
                <a:cs typeface="Arial"/>
              </a:rPr>
              <a:t>p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spc="-16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9656" y="4766564"/>
            <a:ext cx="1519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0" dirty="0">
                <a:latin typeface="Arial"/>
                <a:cs typeface="Arial"/>
              </a:rPr>
              <a:t>Edge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Detect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0112" y="4775707"/>
            <a:ext cx="16891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9895" marR="5080" indent="-417830">
              <a:lnSpc>
                <a:spcPct val="100800"/>
              </a:lnSpc>
              <a:spcBef>
                <a:spcPts val="75"/>
              </a:spcBef>
            </a:pPr>
            <a:r>
              <a:rPr sz="2400" spc="-85" dirty="0">
                <a:latin typeface="Arial"/>
                <a:cs typeface="Arial"/>
              </a:rPr>
              <a:t>“Strong”</a:t>
            </a:r>
            <a:r>
              <a:rPr sz="2400" spc="-260" dirty="0">
                <a:latin typeface="Arial"/>
                <a:cs typeface="Arial"/>
              </a:rPr>
              <a:t> Edge  </a:t>
            </a:r>
            <a:r>
              <a:rPr sz="2400" spc="-75" dirty="0">
                <a:latin typeface="Arial"/>
                <a:cs typeface="Arial"/>
              </a:rPr>
              <a:t>Detect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120" y="1807464"/>
            <a:ext cx="2721864" cy="2874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0879" y="1856232"/>
            <a:ext cx="2712720" cy="2892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4496" y="1856232"/>
            <a:ext cx="2709672" cy="2892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75064" y="1856232"/>
            <a:ext cx="2718816" cy="2892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2" name="object 12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432" y="273811"/>
            <a:ext cx="79654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/>
              <a:t>Feature </a:t>
            </a:r>
            <a:r>
              <a:rPr sz="4200" spc="-110" dirty="0"/>
              <a:t>Extraction </a:t>
            </a:r>
            <a:r>
              <a:rPr sz="4200" spc="-10" dirty="0"/>
              <a:t>with</a:t>
            </a:r>
            <a:r>
              <a:rPr sz="4200" spc="340" dirty="0"/>
              <a:t> </a:t>
            </a:r>
            <a:r>
              <a:rPr sz="4200" spc="-100" dirty="0"/>
              <a:t>Convolution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781517" y="4234180"/>
            <a:ext cx="8629650" cy="1945639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marL="386080" indent="-373380">
              <a:lnSpc>
                <a:spcPct val="100000"/>
              </a:lnSpc>
              <a:spcBef>
                <a:spcPts val="1755"/>
              </a:spcBef>
              <a:buAutoNum type="arabicParenR"/>
              <a:tabLst>
                <a:tab pos="386715" algn="l"/>
              </a:tabLst>
            </a:pPr>
            <a:r>
              <a:rPr sz="2800" spc="-130" dirty="0">
                <a:latin typeface="Arial"/>
                <a:cs typeface="Arial"/>
              </a:rPr>
              <a:t>Apply </a:t>
            </a:r>
            <a:r>
              <a:rPr sz="2800" spc="-365" dirty="0">
                <a:latin typeface="Arial"/>
                <a:cs typeface="Arial"/>
              </a:rPr>
              <a:t>a</a:t>
            </a:r>
            <a:r>
              <a:rPr lang="en-SG" sz="2800" spc="-365" dirty="0">
                <a:latin typeface="Arial"/>
                <a:cs typeface="Arial"/>
              </a:rPr>
              <a:t> </a:t>
            </a:r>
            <a:r>
              <a:rPr sz="2800" spc="-36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set </a:t>
            </a:r>
            <a:r>
              <a:rPr sz="2800" spc="-75" dirty="0">
                <a:latin typeface="Arial"/>
                <a:cs typeface="Arial"/>
              </a:rPr>
              <a:t>of </a:t>
            </a:r>
            <a:r>
              <a:rPr sz="2800" spc="-185" dirty="0">
                <a:latin typeface="Arial"/>
                <a:cs typeface="Arial"/>
              </a:rPr>
              <a:t>weights </a:t>
            </a:r>
            <a:r>
              <a:rPr sz="2800" spc="-160" dirty="0">
                <a:latin typeface="Arial"/>
                <a:cs typeface="Arial"/>
              </a:rPr>
              <a:t>– </a:t>
            </a:r>
            <a:r>
              <a:rPr sz="2800" spc="-365" dirty="0">
                <a:latin typeface="Arial"/>
                <a:cs typeface="Arial"/>
              </a:rPr>
              <a:t>a </a:t>
            </a:r>
            <a:r>
              <a:rPr lang="en-SG" sz="2800" spc="-36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filter </a:t>
            </a:r>
            <a:r>
              <a:rPr sz="2800" spc="-160" dirty="0">
                <a:latin typeface="Arial"/>
                <a:cs typeface="Arial"/>
              </a:rPr>
              <a:t>– </a:t>
            </a:r>
            <a:r>
              <a:rPr sz="2800" spc="15" dirty="0">
                <a:latin typeface="Arial"/>
                <a:cs typeface="Arial"/>
              </a:rPr>
              <a:t>to </a:t>
            </a:r>
            <a:r>
              <a:rPr sz="2800" spc="-100" dirty="0">
                <a:latin typeface="Arial"/>
                <a:cs typeface="Arial"/>
              </a:rPr>
              <a:t>extract </a:t>
            </a:r>
            <a:r>
              <a:rPr sz="2800" b="1" spc="-110" dirty="0">
                <a:latin typeface="Trebuchet MS"/>
                <a:cs typeface="Trebuchet MS"/>
              </a:rPr>
              <a:t>local</a:t>
            </a:r>
            <a:r>
              <a:rPr sz="2800" b="1" spc="300" dirty="0">
                <a:latin typeface="Trebuchet MS"/>
                <a:cs typeface="Trebuchet MS"/>
              </a:rPr>
              <a:t> </a:t>
            </a:r>
            <a:r>
              <a:rPr sz="2800" b="1" spc="-140" dirty="0">
                <a:latin typeface="Trebuchet MS"/>
                <a:cs typeface="Trebuchet MS"/>
              </a:rPr>
              <a:t>features</a:t>
            </a:r>
            <a:endParaRPr sz="2800" dirty="0">
              <a:latin typeface="Trebuchet MS"/>
              <a:cs typeface="Trebuchet MS"/>
            </a:endParaRPr>
          </a:p>
          <a:p>
            <a:pPr marL="1099185" indent="-395605">
              <a:lnSpc>
                <a:spcPct val="100000"/>
              </a:lnSpc>
              <a:spcBef>
                <a:spcPts val="1655"/>
              </a:spcBef>
              <a:buAutoNum type="arabicParenR"/>
              <a:tabLst>
                <a:tab pos="1099185" algn="l"/>
              </a:tabLst>
            </a:pPr>
            <a:r>
              <a:rPr sz="2800" spc="-240" dirty="0">
                <a:latin typeface="Arial"/>
                <a:cs typeface="Arial"/>
              </a:rPr>
              <a:t>Use </a:t>
            </a:r>
            <a:r>
              <a:rPr sz="2800" b="1" spc="-114" dirty="0">
                <a:latin typeface="Trebuchet MS"/>
                <a:cs typeface="Trebuchet MS"/>
              </a:rPr>
              <a:t>multiple </a:t>
            </a:r>
            <a:r>
              <a:rPr sz="2800" b="1" spc="-125" dirty="0">
                <a:latin typeface="Trebuchet MS"/>
                <a:cs typeface="Trebuchet MS"/>
              </a:rPr>
              <a:t>filters </a:t>
            </a:r>
            <a:r>
              <a:rPr sz="2800" spc="15" dirty="0">
                <a:latin typeface="Arial"/>
                <a:cs typeface="Arial"/>
              </a:rPr>
              <a:t>to </a:t>
            </a:r>
            <a:r>
              <a:rPr sz="2800" spc="-100" dirty="0">
                <a:latin typeface="Arial"/>
                <a:cs typeface="Arial"/>
              </a:rPr>
              <a:t>extract </a:t>
            </a:r>
            <a:r>
              <a:rPr sz="2800" spc="-120" dirty="0">
                <a:latin typeface="Arial"/>
                <a:cs typeface="Arial"/>
              </a:rPr>
              <a:t>different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85" dirty="0">
                <a:latin typeface="Arial"/>
                <a:cs typeface="Arial"/>
              </a:rPr>
              <a:t>features</a:t>
            </a:r>
            <a:endParaRPr sz="2800" dirty="0">
              <a:latin typeface="Arial"/>
              <a:cs typeface="Arial"/>
            </a:endParaRPr>
          </a:p>
          <a:p>
            <a:pPr marL="1638300" indent="-395605">
              <a:lnSpc>
                <a:spcPct val="100000"/>
              </a:lnSpc>
              <a:spcBef>
                <a:spcPts val="1730"/>
              </a:spcBef>
              <a:buFont typeface="Arial"/>
              <a:buAutoNum type="arabicParenR"/>
              <a:tabLst>
                <a:tab pos="1638300" algn="l"/>
              </a:tabLst>
            </a:pPr>
            <a:r>
              <a:rPr sz="2800" b="1" spc="-110" dirty="0">
                <a:latin typeface="Trebuchet MS"/>
                <a:cs typeface="Trebuchet MS"/>
              </a:rPr>
              <a:t>Spatially </a:t>
            </a:r>
            <a:r>
              <a:rPr sz="2800" b="1" spc="-125" dirty="0">
                <a:latin typeface="Trebuchet MS"/>
                <a:cs typeface="Trebuchet MS"/>
              </a:rPr>
              <a:t>share </a:t>
            </a:r>
            <a:r>
              <a:rPr sz="2800" spc="-165" dirty="0">
                <a:latin typeface="Arial"/>
                <a:cs typeface="Arial"/>
              </a:rPr>
              <a:t>parameters </a:t>
            </a:r>
            <a:r>
              <a:rPr sz="2800" spc="-80" dirty="0">
                <a:latin typeface="Arial"/>
                <a:cs typeface="Arial"/>
              </a:rPr>
              <a:t>of </a:t>
            </a:r>
            <a:r>
              <a:rPr sz="2800" spc="-254" dirty="0">
                <a:latin typeface="Arial"/>
                <a:cs typeface="Arial"/>
              </a:rPr>
              <a:t>each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filter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7079" y="1127760"/>
            <a:ext cx="5608320" cy="3121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2405" y="3025141"/>
            <a:ext cx="93668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>
                <a:solidFill>
                  <a:srgbClr val="FFFFFF"/>
                </a:solidFill>
              </a:rPr>
              <a:t>Convolutional </a:t>
            </a:r>
            <a:r>
              <a:rPr spc="-110" dirty="0">
                <a:solidFill>
                  <a:srgbClr val="FFFFFF"/>
                </a:solidFill>
              </a:rPr>
              <a:t>Neural </a:t>
            </a:r>
            <a:r>
              <a:rPr spc="-40" dirty="0">
                <a:solidFill>
                  <a:srgbClr val="FFFFFF"/>
                </a:solidFill>
              </a:rPr>
              <a:t>Networks</a:t>
            </a:r>
            <a:r>
              <a:rPr spc="250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(CNNs)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828" y="273811"/>
            <a:ext cx="51847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CNNs </a:t>
            </a:r>
            <a:r>
              <a:rPr sz="4200" spc="25" dirty="0"/>
              <a:t>for</a:t>
            </a:r>
            <a:r>
              <a:rPr sz="4200" spc="-75" dirty="0"/>
              <a:t> </a:t>
            </a:r>
            <a:r>
              <a:rPr sz="4200" spc="-185" dirty="0"/>
              <a:t>Classification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1719072" y="1292352"/>
            <a:ext cx="8729472" cy="3078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9463" y="4556252"/>
            <a:ext cx="9684737" cy="1779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Convolution</a:t>
            </a:r>
            <a:r>
              <a:rPr sz="2400" dirty="0">
                <a:latin typeface="+mj-lt"/>
                <a:cs typeface="Arial"/>
              </a:rPr>
              <a:t>: Apply filters with learned weights to generate feature maps.</a:t>
            </a:r>
          </a:p>
          <a:p>
            <a:pPr marL="355600" indent="-342900">
              <a:lnSpc>
                <a:spcPts val="2830"/>
              </a:lnSpc>
              <a:spcBef>
                <a:spcPts val="25"/>
              </a:spcBef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Non-linearity</a:t>
            </a:r>
            <a:r>
              <a:rPr sz="2400" dirty="0">
                <a:latin typeface="+mj-lt"/>
                <a:cs typeface="Arial"/>
              </a:rPr>
              <a:t>: Often ReLU.</a:t>
            </a:r>
          </a:p>
          <a:p>
            <a:pPr marL="355600" indent="-342900">
              <a:lnSpc>
                <a:spcPts val="2830"/>
              </a:lnSpc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Pooling</a:t>
            </a:r>
            <a:r>
              <a:rPr sz="2400" dirty="0">
                <a:latin typeface="+mj-lt"/>
                <a:cs typeface="Arial"/>
              </a:rPr>
              <a:t>: Downsampling operation on each feature map.</a:t>
            </a:r>
          </a:p>
          <a:p>
            <a:pPr marL="824230" algn="ctr">
              <a:lnSpc>
                <a:spcPct val="100000"/>
              </a:lnSpc>
              <a:spcBef>
                <a:spcPts val="495"/>
              </a:spcBef>
            </a:pPr>
            <a:r>
              <a:rPr sz="2000" b="1" dirty="0">
                <a:latin typeface="+mj-lt"/>
                <a:cs typeface="Trebuchet MS"/>
              </a:rPr>
              <a:t>Train model with image data.</a:t>
            </a:r>
            <a:endParaRPr sz="2000" dirty="0">
              <a:latin typeface="+mj-lt"/>
              <a:cs typeface="Trebuchet MS"/>
            </a:endParaRPr>
          </a:p>
          <a:p>
            <a:pPr marL="824865" algn="ctr">
              <a:lnSpc>
                <a:spcPct val="100000"/>
              </a:lnSpc>
            </a:pPr>
            <a:r>
              <a:rPr sz="2000" b="1" dirty="0">
                <a:latin typeface="+mj-lt"/>
                <a:cs typeface="Trebuchet MS"/>
              </a:rPr>
              <a:t>Learn weights of filters in convolutional layers.</a:t>
            </a:r>
            <a:endParaRPr sz="2000" dirty="0">
              <a:latin typeface="+mj-lt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1" y="273811"/>
            <a:ext cx="495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Images are Numbers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object 5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[1]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1157" y="273811"/>
            <a:ext cx="8809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25" dirty="0"/>
              <a:t>Convolutional </a:t>
            </a:r>
            <a:r>
              <a:rPr sz="4200" spc="-310" dirty="0"/>
              <a:t>Layers: </a:t>
            </a:r>
            <a:r>
              <a:rPr sz="4200" spc="-229" dirty="0"/>
              <a:t>Local</a:t>
            </a:r>
            <a:r>
              <a:rPr sz="4200" spc="-10" dirty="0"/>
              <a:t> </a:t>
            </a:r>
            <a:r>
              <a:rPr sz="4200" spc="-105" dirty="0"/>
              <a:t>Connectivity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667512" y="1319783"/>
            <a:ext cx="6345936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11288" y="2268219"/>
            <a:ext cx="4187190" cy="15465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For a neuron in hidden layer:</a:t>
            </a:r>
          </a:p>
          <a:p>
            <a:pPr marL="298450" indent="-285750">
              <a:lnSpc>
                <a:spcPts val="285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Take </a:t>
            </a:r>
            <a:r>
              <a:rPr lang="en-SG" sz="2400" dirty="0">
                <a:latin typeface="+mj-lt"/>
                <a:cs typeface="Arial"/>
              </a:rPr>
              <a:t>inputs</a:t>
            </a:r>
            <a:r>
              <a:rPr sz="2400" dirty="0">
                <a:latin typeface="+mj-lt"/>
                <a:cs typeface="Arial"/>
              </a:rPr>
              <a:t> from patch</a:t>
            </a: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Compute weighted sum</a:t>
            </a: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Apply bias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1157" y="273811"/>
            <a:ext cx="8809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25" dirty="0"/>
              <a:t>Convolutional </a:t>
            </a:r>
            <a:r>
              <a:rPr sz="4200" spc="-310" dirty="0"/>
              <a:t>Layers: </a:t>
            </a:r>
            <a:r>
              <a:rPr sz="4200" spc="-229" dirty="0"/>
              <a:t>Local</a:t>
            </a:r>
            <a:r>
              <a:rPr sz="4200" spc="-10" dirty="0"/>
              <a:t> </a:t>
            </a:r>
            <a:r>
              <a:rPr sz="4200" spc="-105" dirty="0"/>
              <a:t>Connectivity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667512" y="1319783"/>
            <a:ext cx="6345936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9" name="object 9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942682" y="4925059"/>
                <a:ext cx="1990725" cy="106157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135890" marR="5080" indent="-123825">
                  <a:lnSpc>
                    <a:spcPct val="100800"/>
                  </a:lnSpc>
                  <a:spcBef>
                    <a:spcPts val="75"/>
                  </a:spcBef>
                </a:pPr>
                <a:r>
                  <a:rPr sz="2400" spc="-110" dirty="0">
                    <a:latin typeface="Arial"/>
                    <a:cs typeface="Arial"/>
                  </a:rPr>
                  <a:t>4x4 </a:t>
                </a:r>
                <a:r>
                  <a:rPr sz="2400" spc="-70" dirty="0">
                    <a:latin typeface="Arial"/>
                    <a:cs typeface="Arial"/>
                  </a:rPr>
                  <a:t>filter:</a:t>
                </a:r>
                <a:r>
                  <a:rPr sz="2400" spc="-155" dirty="0">
                    <a:latin typeface="Arial"/>
                    <a:cs typeface="Arial"/>
                  </a:rPr>
                  <a:t> </a:t>
                </a:r>
                <a:r>
                  <a:rPr sz="2400" spc="-85" dirty="0">
                    <a:latin typeface="Arial"/>
                    <a:cs typeface="Arial"/>
                  </a:rPr>
                  <a:t>matrix  </a:t>
                </a:r>
                <a:r>
                  <a:rPr sz="2400" spc="-65" dirty="0">
                    <a:latin typeface="Arial"/>
                    <a:cs typeface="Arial"/>
                  </a:rPr>
                  <a:t>of </a:t>
                </a:r>
                <a:r>
                  <a:rPr sz="2400" spc="-165" dirty="0">
                    <a:latin typeface="Arial"/>
                    <a:cs typeface="Arial"/>
                  </a:rPr>
                  <a:t>weights</a:t>
                </a:r>
                <a:r>
                  <a:rPr lang="en-SG" sz="2400" spc="-16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SG" dirty="0"/>
              </a:p>
              <a:p>
                <a:pPr marL="135890" marR="5080" indent="-123825">
                  <a:lnSpc>
                    <a:spcPct val="100800"/>
                  </a:lnSpc>
                  <a:spcBef>
                    <a:spcPts val="75"/>
                  </a:spcBef>
                </a:pPr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82" y="4925059"/>
                <a:ext cx="1990725" cy="1061573"/>
              </a:xfrm>
              <a:prstGeom prst="rect">
                <a:avLst/>
              </a:prstGeom>
              <a:blipFill>
                <a:blip r:embed="rId3"/>
                <a:stretch>
                  <a:fillRect l="-8896" t="-9770" r="-153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3733800" y="4719976"/>
                <a:ext cx="2951480" cy="1337161"/>
              </a:xfrm>
              <a:prstGeom prst="rect">
                <a:avLst/>
              </a:prstGeom>
            </p:spPr>
            <p:txBody>
              <a:bodyPr vert="horz" wrap="square" lIns="0" tIns="13589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SG" dirty="0"/>
              </a:p>
              <a:p>
                <a:pPr marL="53340">
                  <a:lnSpc>
                    <a:spcPct val="100000"/>
                  </a:lnSpc>
                  <a:spcBef>
                    <a:spcPts val="790"/>
                  </a:spcBef>
                </a:pPr>
                <a:r>
                  <a:rPr sz="1800" spc="-40" dirty="0">
                    <a:latin typeface="Arial"/>
                    <a:cs typeface="Arial"/>
                  </a:rPr>
                  <a:t>for </a:t>
                </a:r>
                <a:r>
                  <a:rPr sz="1800" spc="-90" dirty="0">
                    <a:latin typeface="Arial"/>
                    <a:cs typeface="Arial"/>
                  </a:rPr>
                  <a:t>neuron </a:t>
                </a:r>
                <a:r>
                  <a:rPr sz="1800" spc="-85" dirty="0">
                    <a:latin typeface="Arial"/>
                    <a:cs typeface="Arial"/>
                  </a:rPr>
                  <a:t>(</a:t>
                </a:r>
                <a:r>
                  <a:rPr sz="1800" spc="-85" dirty="0" err="1">
                    <a:latin typeface="Arial"/>
                    <a:cs typeface="Arial"/>
                  </a:rPr>
                  <a:t>p,q</a:t>
                </a:r>
                <a:r>
                  <a:rPr sz="1800" spc="-85" dirty="0">
                    <a:latin typeface="Arial"/>
                    <a:cs typeface="Arial"/>
                  </a:rPr>
                  <a:t>) </a:t>
                </a:r>
                <a:r>
                  <a:rPr sz="1800" spc="-95" dirty="0">
                    <a:latin typeface="Arial"/>
                    <a:cs typeface="Arial"/>
                  </a:rPr>
                  <a:t>in </a:t>
                </a:r>
                <a:r>
                  <a:rPr sz="1800" spc="-105" dirty="0">
                    <a:latin typeface="Arial"/>
                    <a:cs typeface="Arial"/>
                  </a:rPr>
                  <a:t>hidden </a:t>
                </a:r>
                <a:r>
                  <a:rPr sz="1800" spc="-135" dirty="0">
                    <a:latin typeface="Arial"/>
                    <a:cs typeface="Arial"/>
                  </a:rPr>
                  <a:t>layer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719976"/>
                <a:ext cx="2951480" cy="1337161"/>
              </a:xfrm>
              <a:prstGeom prst="rect">
                <a:avLst/>
              </a:prstGeom>
              <a:blipFill>
                <a:blip r:embed="rId4"/>
                <a:stretch>
                  <a:fillRect l="-3099" b="-9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6934200" y="4943347"/>
            <a:ext cx="4663884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6425" indent="-33782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607060" algn="l"/>
              </a:tabLst>
            </a:pPr>
            <a:r>
              <a:rPr sz="2400" dirty="0">
                <a:latin typeface="+mj-lt"/>
                <a:cs typeface="Arial"/>
              </a:rPr>
              <a:t>applying a </a:t>
            </a:r>
            <a:r>
              <a:rPr lang="en-SG" sz="2400" dirty="0">
                <a:latin typeface="+mj-lt"/>
                <a:cs typeface="Arial"/>
              </a:rPr>
              <a:t> </a:t>
            </a:r>
            <a:r>
              <a:rPr sz="2400" dirty="0">
                <a:latin typeface="+mj-lt"/>
                <a:cs typeface="Arial"/>
              </a:rPr>
              <a:t>window of weights</a:t>
            </a:r>
          </a:p>
          <a:p>
            <a:pPr marL="532130" indent="-337820">
              <a:lnSpc>
                <a:spcPts val="2830"/>
              </a:lnSpc>
              <a:spcBef>
                <a:spcPts val="25"/>
              </a:spcBef>
              <a:buAutoNum type="arabicParenR"/>
              <a:tabLst>
                <a:tab pos="532765" algn="l"/>
              </a:tabLst>
            </a:pPr>
            <a:r>
              <a:rPr sz="2400" dirty="0">
                <a:latin typeface="+mj-lt"/>
                <a:cs typeface="Arial"/>
              </a:rPr>
              <a:t>computing linear combinations</a:t>
            </a:r>
          </a:p>
          <a:p>
            <a:pPr marL="350520" indent="-337820">
              <a:lnSpc>
                <a:spcPts val="2830"/>
              </a:lnSpc>
              <a:buAutoNum type="arabicParenR"/>
              <a:tabLst>
                <a:tab pos="351155" algn="l"/>
              </a:tabLst>
            </a:pPr>
            <a:r>
              <a:rPr sz="2400" dirty="0">
                <a:latin typeface="+mj-lt"/>
                <a:cs typeface="Arial"/>
              </a:rPr>
              <a:t>activating with non-linear function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9723883-210D-4EDD-930D-792D2F377B90}"/>
              </a:ext>
            </a:extLst>
          </p:cNvPr>
          <p:cNvSpPr txBox="1"/>
          <p:nvPr/>
        </p:nvSpPr>
        <p:spPr>
          <a:xfrm>
            <a:off x="7511288" y="2268219"/>
            <a:ext cx="4187190" cy="15465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For a neuron in hidden layer:</a:t>
            </a:r>
          </a:p>
          <a:p>
            <a:pPr marL="298450" indent="-285750">
              <a:lnSpc>
                <a:spcPts val="285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Take </a:t>
            </a:r>
            <a:r>
              <a:rPr lang="en-SG" sz="2400" dirty="0">
                <a:latin typeface="+mj-lt"/>
                <a:cs typeface="Arial"/>
              </a:rPr>
              <a:t>inputs</a:t>
            </a:r>
            <a:r>
              <a:rPr sz="2400" dirty="0">
                <a:latin typeface="+mj-lt"/>
                <a:cs typeface="Arial"/>
              </a:rPr>
              <a:t> from patch</a:t>
            </a: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Compute weighted sum</a:t>
            </a: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Apply bias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711" y="272797"/>
            <a:ext cx="10457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CNNs: </a:t>
            </a:r>
            <a:r>
              <a:rPr spc="-305" dirty="0"/>
              <a:t>Spatial </a:t>
            </a:r>
            <a:r>
              <a:rPr spc="-170" dirty="0"/>
              <a:t>Arrangement </a:t>
            </a:r>
            <a:r>
              <a:rPr spc="-75" dirty="0"/>
              <a:t>of </a:t>
            </a:r>
            <a:r>
              <a:rPr spc="-15" dirty="0"/>
              <a:t>Output</a:t>
            </a:r>
            <a:r>
              <a:rPr spc="-915" dirty="0"/>
              <a:t> </a:t>
            </a:r>
            <a:r>
              <a:rPr spc="-275" dirty="0"/>
              <a:t>Volume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786127"/>
            <a:ext cx="5894832" cy="4102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41745" y="5127244"/>
            <a:ext cx="7137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90" dirty="0">
                <a:solidFill>
                  <a:srgbClr val="FF0000"/>
                </a:solidFill>
                <a:latin typeface="Trebuchet MS"/>
                <a:cs typeface="Trebuchet MS"/>
              </a:rPr>
              <a:t>wi</a:t>
            </a:r>
            <a:r>
              <a:rPr sz="2200" b="1" spc="-80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2200" b="1" spc="-90" dirty="0">
                <a:solidFill>
                  <a:srgbClr val="FF0000"/>
                </a:solidFill>
                <a:latin typeface="Trebuchet MS"/>
                <a:cs typeface="Trebuchet MS"/>
              </a:rPr>
              <a:t>th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9" name="object 9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[3]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5389" y="3298444"/>
            <a:ext cx="7810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0" dirty="0">
                <a:solidFill>
                  <a:srgbClr val="1F4E79"/>
                </a:solidFill>
                <a:latin typeface="Trebuchet MS"/>
                <a:cs typeface="Trebuchet MS"/>
              </a:rPr>
              <a:t>height</a:t>
            </a:r>
            <a:endParaRPr sz="22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29378" y="1303189"/>
                <a:ext cx="6791959" cy="1958421"/>
              </a:xfrm>
              <a:prstGeom prst="rect">
                <a:avLst/>
              </a:prstGeom>
            </p:spPr>
            <p:txBody>
              <a:bodyPr vert="horz" wrap="square" lIns="0" tIns="14859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70"/>
                  </a:spcBef>
                </a:pPr>
                <a:r>
                  <a:rPr lang="en-SG" spc="-95" dirty="0"/>
                  <a:t>depth</a:t>
                </a:r>
              </a:p>
              <a:p>
                <a:pPr marL="3018155" algn="ctr">
                  <a:lnSpc>
                    <a:spcPct val="100000"/>
                  </a:lnSpc>
                  <a:spcBef>
                    <a:spcPts val="1165"/>
                  </a:spcBef>
                </a:pPr>
                <a:r>
                  <a:rPr lang="en-SG" sz="2400" spc="-85" dirty="0">
                    <a:solidFill>
                      <a:srgbClr val="000000"/>
                    </a:solidFill>
                  </a:rPr>
                  <a:t>Layer</a:t>
                </a:r>
                <a:r>
                  <a:rPr lang="en-SG" sz="2400" spc="-75" dirty="0">
                    <a:solidFill>
                      <a:srgbClr val="000000"/>
                    </a:solidFill>
                  </a:rPr>
                  <a:t> </a:t>
                </a:r>
                <a:r>
                  <a:rPr lang="en-SG" sz="2400" spc="-70" dirty="0">
                    <a:solidFill>
                      <a:srgbClr val="000000"/>
                    </a:solidFill>
                  </a:rPr>
                  <a:t>Dimensions:</a:t>
                </a:r>
                <a:endParaRPr lang="en-SG" sz="24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</a:t>
                </a:r>
                <a:r>
                  <a:rPr lang="en-SG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SG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×</m:t>
                    </m:r>
                    <m:r>
                      <a:rPr lang="en-SG" sz="24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SG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SG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endParaRPr lang="en-SG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017520" algn="ctr">
                  <a:lnSpc>
                    <a:spcPct val="100000"/>
                  </a:lnSpc>
                  <a:spcBef>
                    <a:spcPts val="1050"/>
                  </a:spcBef>
                </a:pPr>
                <a:r>
                  <a:rPr lang="en-SG" sz="2000" b="0" spc="-100" dirty="0">
                    <a:solidFill>
                      <a:srgbClr val="000000"/>
                    </a:solidFill>
                    <a:latin typeface="Arial"/>
                    <a:cs typeface="Arial"/>
                  </a:rPr>
                  <a:t>where </a:t>
                </a:r>
                <a:r>
                  <a:rPr lang="en-SG" sz="2000" b="0" spc="-135" dirty="0">
                    <a:solidFill>
                      <a:srgbClr val="000000"/>
                    </a:solidFill>
                    <a:latin typeface="Arial"/>
                    <a:cs typeface="Arial"/>
                  </a:rPr>
                  <a:t>h </a:t>
                </a:r>
                <a:r>
                  <a:rPr lang="en-SG" sz="2000" b="0" spc="-165" dirty="0">
                    <a:solidFill>
                      <a:srgbClr val="000000"/>
                    </a:solidFill>
                    <a:latin typeface="Arial"/>
                    <a:cs typeface="Arial"/>
                  </a:rPr>
                  <a:t>and </a:t>
                </a:r>
                <a:r>
                  <a:rPr lang="en-SG" sz="2000" b="0" spc="-30" dirty="0">
                    <a:solidFill>
                      <a:srgbClr val="000000"/>
                    </a:solidFill>
                    <a:latin typeface="Arial"/>
                    <a:cs typeface="Arial"/>
                  </a:rPr>
                  <a:t>w </a:t>
                </a:r>
                <a:r>
                  <a:rPr lang="en-SG" sz="2000" b="0" spc="-145" dirty="0">
                    <a:solidFill>
                      <a:srgbClr val="000000"/>
                    </a:solidFill>
                    <a:latin typeface="Arial"/>
                    <a:cs typeface="Arial"/>
                  </a:rPr>
                  <a:t>are spatial</a:t>
                </a:r>
                <a:r>
                  <a:rPr lang="en-SG" sz="2000" b="0" spc="-3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SG" sz="2000" b="0" spc="-145" dirty="0">
                    <a:solidFill>
                      <a:srgbClr val="000000"/>
                    </a:solidFill>
                    <a:latin typeface="Arial"/>
                    <a:cs typeface="Arial"/>
                  </a:rPr>
                  <a:t>dimensions</a:t>
                </a:r>
                <a:endParaRPr sz="20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29378" y="1303189"/>
                <a:ext cx="6791959" cy="1958421"/>
              </a:xfrm>
              <a:prstGeom prst="rect">
                <a:avLst/>
              </a:prstGeom>
              <a:blipFill>
                <a:blip r:embed="rId3"/>
                <a:stretch>
                  <a:fillRect l="-2334" r="-1167" b="-71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8253412" y="3171444"/>
            <a:ext cx="2946400" cy="242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d </a:t>
            </a:r>
            <a:r>
              <a:rPr sz="2000" spc="-65" dirty="0">
                <a:latin typeface="Arial"/>
                <a:cs typeface="Arial"/>
              </a:rPr>
              <a:t>(depth) </a:t>
            </a:r>
            <a:r>
              <a:rPr sz="2000" spc="150" dirty="0">
                <a:latin typeface="Arial"/>
                <a:cs typeface="Arial"/>
              </a:rPr>
              <a:t>= </a:t>
            </a:r>
            <a:r>
              <a:rPr sz="2000" spc="-114" dirty="0">
                <a:latin typeface="Arial"/>
                <a:cs typeface="Arial"/>
              </a:rPr>
              <a:t>number </a:t>
            </a:r>
            <a:r>
              <a:rPr sz="2000" spc="-55" dirty="0">
                <a:latin typeface="Arial"/>
                <a:cs typeface="Arial"/>
              </a:rPr>
              <a:t>of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filters</a:t>
            </a:r>
            <a:endParaRPr sz="2000">
              <a:latin typeface="Arial"/>
              <a:cs typeface="Arial"/>
            </a:endParaRPr>
          </a:p>
          <a:p>
            <a:pPr marR="46355" algn="ctr">
              <a:lnSpc>
                <a:spcPct val="100000"/>
              </a:lnSpc>
              <a:spcBef>
                <a:spcPts val="1710"/>
              </a:spcBef>
            </a:pPr>
            <a:r>
              <a:rPr sz="2400" b="1" spc="-100" dirty="0">
                <a:latin typeface="Trebuchet MS"/>
                <a:cs typeface="Trebuchet MS"/>
              </a:rPr>
              <a:t>Stride:</a:t>
            </a:r>
            <a:endParaRPr sz="2400">
              <a:latin typeface="Trebuchet MS"/>
              <a:cs typeface="Trebuchet MS"/>
            </a:endParaRPr>
          </a:p>
          <a:p>
            <a:pPr marL="743585">
              <a:lnSpc>
                <a:spcPct val="100000"/>
              </a:lnSpc>
              <a:spcBef>
                <a:spcPts val="40"/>
              </a:spcBef>
            </a:pPr>
            <a:r>
              <a:rPr sz="2000" spc="-105" dirty="0">
                <a:latin typeface="Arial"/>
                <a:cs typeface="Arial"/>
              </a:rPr>
              <a:t>Filter </a:t>
            </a:r>
            <a:r>
              <a:rPr sz="2000" spc="-125" dirty="0">
                <a:latin typeface="Arial"/>
                <a:cs typeface="Arial"/>
              </a:rPr>
              <a:t>step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90" dirty="0"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 marL="12700" marR="52069" indent="-21590" algn="ctr">
              <a:lnSpc>
                <a:spcPct val="100299"/>
              </a:lnSpc>
              <a:spcBef>
                <a:spcPts val="1730"/>
              </a:spcBef>
            </a:pPr>
            <a:r>
              <a:rPr sz="2400" b="1" spc="-105" dirty="0">
                <a:latin typeface="Trebuchet MS"/>
                <a:cs typeface="Trebuchet MS"/>
              </a:rPr>
              <a:t>Receptive </a:t>
            </a:r>
            <a:r>
              <a:rPr sz="2400" b="1" spc="-145" dirty="0">
                <a:latin typeface="Trebuchet MS"/>
                <a:cs typeface="Trebuchet MS"/>
              </a:rPr>
              <a:t>Field:  </a:t>
            </a:r>
            <a:r>
              <a:rPr sz="2000" spc="-125" dirty="0">
                <a:latin typeface="Arial"/>
                <a:cs typeface="Arial"/>
              </a:rPr>
              <a:t>Locations </a:t>
            </a:r>
            <a:r>
              <a:rPr sz="2000" spc="-105" dirty="0">
                <a:latin typeface="Arial"/>
                <a:cs typeface="Arial"/>
              </a:rPr>
              <a:t>in </a:t>
            </a:r>
            <a:r>
              <a:rPr sz="2000" spc="-80" dirty="0">
                <a:latin typeface="Arial"/>
                <a:cs typeface="Arial"/>
              </a:rPr>
              <a:t>input </a:t>
            </a:r>
            <a:r>
              <a:rPr sz="2000" spc="-180" dirty="0">
                <a:latin typeface="Arial"/>
                <a:cs typeface="Arial"/>
              </a:rPr>
              <a:t>image </a:t>
            </a:r>
            <a:r>
              <a:rPr sz="2000" spc="-80" dirty="0">
                <a:latin typeface="Arial"/>
                <a:cs typeface="Arial"/>
              </a:rPr>
              <a:t>that  </a:t>
            </a:r>
            <a:r>
              <a:rPr sz="2000" spc="-260" dirty="0">
                <a:latin typeface="Arial"/>
                <a:cs typeface="Arial"/>
              </a:rPr>
              <a:t>a </a:t>
            </a:r>
            <a:r>
              <a:rPr sz="2000" spc="-105" dirty="0">
                <a:latin typeface="Arial"/>
                <a:cs typeface="Arial"/>
              </a:rPr>
              <a:t>node </a:t>
            </a:r>
            <a:r>
              <a:rPr sz="2000" spc="-185" dirty="0">
                <a:latin typeface="Arial"/>
                <a:cs typeface="Arial"/>
              </a:rPr>
              <a:t>is </a:t>
            </a:r>
            <a:r>
              <a:rPr sz="2000" spc="-114" dirty="0">
                <a:latin typeface="Arial"/>
                <a:cs typeface="Arial"/>
              </a:rPr>
              <a:t>path connected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90450" y="228301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3126875" y="45830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546850" y="304173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2532462" y="497464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2275226" y="1701263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32x32x3 image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3542376" y="454055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width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3962351" y="3025123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height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2829401" y="4960991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D</a:t>
            </a:r>
            <a:r>
              <a:rPr lang="en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epth (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color)</a:t>
            </a:r>
            <a:endParaRPr lang="en" dirty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56C8E4E-F57A-426A-A805-D327F5B1F521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91788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2590450" y="228301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126875" y="45830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3546850" y="304173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532462" y="497464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56" name="Shape 156"/>
          <p:cNvSpPr/>
          <p:nvPr/>
        </p:nvSpPr>
        <p:spPr>
          <a:xfrm>
            <a:off x="5669901" y="3161988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5444101" y="2482338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5x5x3 filter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2275226" y="1701263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32x32x3 image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6721800" y="3516701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Convolve </a:t>
            </a:r>
            <a:r>
              <a:rPr lang="en">
                <a:latin typeface="Arial"/>
                <a:cs typeface="Arial"/>
                <a:sym typeface="Arial"/>
              </a:rPr>
              <a:t>the filter with the image</a:t>
            </a:r>
          </a:p>
          <a:p>
            <a:r>
              <a:rPr lang="en">
                <a:latin typeface="Arial"/>
                <a:cs typeface="Arial"/>
                <a:sym typeface="Arial"/>
              </a:rPr>
              <a:t>i.e. “slide over the image spatially, computing dot products”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7986AC6-7D83-4DD2-9C6F-983E2CB925F0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97732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2590450" y="228301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3126875" y="45830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546850" y="304173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2532462" y="497464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70" name="Shape 170"/>
          <p:cNvSpPr/>
          <p:nvPr/>
        </p:nvSpPr>
        <p:spPr>
          <a:xfrm>
            <a:off x="5669901" y="3161988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444101" y="2482338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5x5x</a:t>
            </a:r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3</a:t>
            </a:r>
            <a:r>
              <a:rPr lang="en" sz="2400">
                <a:latin typeface="Arial"/>
                <a:cs typeface="Arial"/>
                <a:sym typeface="Arial"/>
              </a:rPr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275226" y="1701263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32x32x</a:t>
            </a:r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3</a:t>
            </a:r>
            <a:r>
              <a:rPr lang="en" sz="2400">
                <a:latin typeface="Arial"/>
                <a:cs typeface="Arial"/>
                <a:sym typeface="Arial"/>
              </a:rPr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6721800" y="3516701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Convolve </a:t>
            </a:r>
            <a:r>
              <a:rPr lang="en">
                <a:latin typeface="Arial"/>
                <a:cs typeface="Arial"/>
                <a:sym typeface="Arial"/>
              </a:rPr>
              <a:t>the filter with the image</a:t>
            </a:r>
          </a:p>
          <a:p>
            <a:r>
              <a:rPr lang="en">
                <a:latin typeface="Arial"/>
                <a:cs typeface="Arial"/>
                <a:sym typeface="Arial"/>
              </a:rPr>
              <a:t>i.e. “slide over the image spatially, computing dot products”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6633276" y="1320022"/>
            <a:ext cx="3283499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Filters always extend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to</a:t>
            </a:r>
            <a:r>
              <a:rPr lang="en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 the full depth of the input volume</a:t>
            </a:r>
          </a:p>
        </p:txBody>
      </p:sp>
      <p:cxnSp>
        <p:nvCxnSpPr>
          <p:cNvPr id="175" name="Shape 175"/>
          <p:cNvCxnSpPr>
            <a:endCxn id="171" idx="0"/>
          </p:cNvCxnSpPr>
          <p:nvPr/>
        </p:nvCxnSpPr>
        <p:spPr>
          <a:xfrm flipH="1">
            <a:off x="6501900" y="1956437"/>
            <a:ext cx="589800" cy="525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3622751" y="1585351"/>
            <a:ext cx="2583899" cy="2282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A6FABA77-DBB4-44C8-AFC0-6D07E96B1E8C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685728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3162401" y="3020101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4758651" y="3285901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3269150" y="342704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3288650" y="318974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3424850" y="304034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3450950" y="342704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3358501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722800" y="2274926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687888" y="47397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2745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5003726" y="162572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Arial"/>
                <a:cs typeface="Arial"/>
                <a:sym typeface="Arial"/>
              </a:rPr>
              <a:t>32x32x3 image</a:t>
            </a:r>
          </a:p>
          <a:p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194" name="Shape 194"/>
          <p:cNvCxnSpPr/>
          <p:nvPr/>
        </p:nvCxnSpPr>
        <p:spPr>
          <a:xfrm flipH="1">
            <a:off x="3872651" y="1867501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3561650" y="2351026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rot="10800000">
            <a:off x="5098801" y="3723751"/>
            <a:ext cx="408299" cy="14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5594975" y="3606500"/>
            <a:ext cx="5016000" cy="10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1 number: </a:t>
            </a:r>
          </a:p>
          <a:p>
            <a:r>
              <a:rPr lang="en">
                <a:latin typeface="Arial"/>
                <a:cs typeface="Arial"/>
                <a:sym typeface="Arial"/>
              </a:rPr>
              <a:t>the result of taking a dot product between the filter and a small 5x5x3 chunk of the image</a:t>
            </a:r>
          </a:p>
          <a:p>
            <a:r>
              <a:rPr lang="en">
                <a:latin typeface="Arial"/>
                <a:cs typeface="Arial"/>
                <a:sym typeface="Arial"/>
              </a:rPr>
              <a:t>(i.e. 5*5*3 = 75-dimensional dot product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16" y="2468963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00" y="4893070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CE490DE6-D14E-4354-8F36-587DA9F6369B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850850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3162401" y="3020101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4758651" y="3285901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rot="10800000" flipH="1">
            <a:off x="3269150" y="342704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3288650" y="318974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3424850" y="304034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rot="10800000" flipH="1">
            <a:off x="3450950" y="342704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3358501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722800" y="2274926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687888" y="47397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2745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5003726" y="162572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Arial"/>
                <a:cs typeface="Arial"/>
                <a:sym typeface="Arial"/>
              </a:rPr>
              <a:t>32x32x3 image</a:t>
            </a:r>
          </a:p>
          <a:p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3872651" y="1867501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flipH="1">
            <a:off x="3561650" y="2351026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5495901" y="34303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5366425" y="3568201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8598950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8604351" y="1380926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0000FF"/>
                </a:solidFill>
                <a:latin typeface="Arial"/>
                <a:cs typeface="Arial"/>
                <a:sym typeface="Arial"/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8483443" y="476157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9150953" y="43059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9555354" y="28949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F6F0CF7E-D224-4F04-B6BD-F6AC2D203AA4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246258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8598950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3162401" y="3020101"/>
            <a:ext cx="282299" cy="813899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758651" y="3285901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rot="10800000" flipH="1">
            <a:off x="3269150" y="342704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3288650" y="318974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3424850" y="304034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rot="10800000" flipH="1">
            <a:off x="3450950" y="342704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/>
          <p:nvPr/>
        </p:nvSpPr>
        <p:spPr>
          <a:xfrm>
            <a:off x="3358501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3722800" y="2274926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2687888" y="47397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5003726" y="162572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Arial"/>
                <a:cs typeface="Arial"/>
                <a:sym typeface="Arial"/>
              </a:rPr>
              <a:t>32x32x3 image</a:t>
            </a:r>
          </a:p>
          <a:p>
            <a:r>
              <a:rPr lang="en" sz="2400">
                <a:solidFill>
                  <a:srgbClr val="38761D"/>
                </a:solidFill>
                <a:latin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243" name="Shape 243"/>
          <p:cNvCxnSpPr/>
          <p:nvPr/>
        </p:nvCxnSpPr>
        <p:spPr>
          <a:xfrm flipH="1">
            <a:off x="3872651" y="1867501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flipH="1">
            <a:off x="3561650" y="2351026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5495901" y="34303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6" name="Shape 246"/>
          <p:cNvSpPr txBox="1"/>
          <p:nvPr/>
        </p:nvSpPr>
        <p:spPr>
          <a:xfrm>
            <a:off x="5366425" y="3568201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247" name="Shape 247"/>
          <p:cNvSpPr/>
          <p:nvPr/>
        </p:nvSpPr>
        <p:spPr>
          <a:xfrm>
            <a:off x="8976928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8573900" y="1609526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activation maps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8861422" y="476157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9528930" y="43059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9933330" y="28949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52" name="Shape 252"/>
          <p:cNvSpPr/>
          <p:nvPr/>
        </p:nvSpPr>
        <p:spPr>
          <a:xfrm>
            <a:off x="2745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5573300" y="1062048"/>
            <a:ext cx="5063999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Arial"/>
                <a:cs typeface="Arial"/>
                <a:sym typeface="Arial"/>
              </a:rPr>
              <a:t>consider a second, </a:t>
            </a:r>
            <a:r>
              <a:rPr lang="en" sz="2400" dirty="0">
                <a:solidFill>
                  <a:srgbClr val="38761D"/>
                </a:solidFill>
                <a:latin typeface="Arial"/>
                <a:cs typeface="Arial"/>
                <a:sym typeface="Arial"/>
              </a:rPr>
              <a:t>green </a:t>
            </a:r>
            <a:r>
              <a:rPr lang="en" sz="2400" dirty="0">
                <a:latin typeface="Arial"/>
                <a:cs typeface="Arial"/>
                <a:sym typeface="Arial"/>
              </a:rPr>
              <a:t>filter</a:t>
            </a:r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C7B8666F-EF64-4DCF-A0F8-D9BD30CBECA2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455930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2745875" y="18195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7227350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358501" y="41195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722800" y="2046326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687888" y="45111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4352901" y="32017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4375825" y="3187201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Convolution Layer</a:t>
            </a:r>
          </a:p>
        </p:txBody>
      </p:sp>
      <p:sp>
        <p:nvSpPr>
          <p:cNvPr id="266" name="Shape 266"/>
          <p:cNvSpPr/>
          <p:nvPr/>
        </p:nvSpPr>
        <p:spPr>
          <a:xfrm>
            <a:off x="7376728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7354701" y="1380926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7489822" y="453297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8545405" y="40965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9037106" y="25162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800325" y="952226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Arial"/>
                <a:cs typeface="Arial"/>
                <a:sym typeface="Arial"/>
              </a:rPr>
              <a:t>For example, if we had 6 5x5 filters, we’ll get 6 separate activation maps:</a:t>
            </a:r>
          </a:p>
        </p:txBody>
      </p:sp>
      <p:sp>
        <p:nvSpPr>
          <p:cNvPr id="272" name="Shape 272"/>
          <p:cNvSpPr/>
          <p:nvPr/>
        </p:nvSpPr>
        <p:spPr>
          <a:xfrm>
            <a:off x="7529127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7681527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33928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7986327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2343651" y="4968011"/>
            <a:ext cx="8625899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Arial"/>
                <a:cs typeface="Arial"/>
                <a:sym typeface="Arial"/>
              </a:rPr>
              <a:t>We stack these up to get a “new image” of size 28x28x6!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9864DF0-DAC2-48AB-B6BD-FBE1A401CCFB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83347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754879" y="1694688"/>
            <a:ext cx="2779776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[1]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21EF9F2-3E40-44CF-85CB-B45ADFA6052D}"/>
              </a:ext>
            </a:extLst>
          </p:cNvPr>
          <p:cNvSpPr txBox="1">
            <a:spLocks/>
          </p:cNvSpPr>
          <p:nvPr/>
        </p:nvSpPr>
        <p:spPr>
          <a:xfrm>
            <a:off x="3733801" y="273811"/>
            <a:ext cx="495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SG" sz="4000" kern="0"/>
              <a:t>Images are Numbers</a:t>
            </a:r>
            <a:endParaRPr lang="en-SG" sz="4200" kern="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1829225" y="1012676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>
                <a:latin typeface="Arial"/>
                <a:cs typeface="Arial"/>
                <a:sym typeface="Arial"/>
              </a:rPr>
              <a:t>Preview: </a:t>
            </a:r>
            <a:r>
              <a:rPr lang="en" dirty="0">
                <a:latin typeface="Arial"/>
                <a:cs typeface="Arial"/>
                <a:sym typeface="Arial"/>
              </a:rPr>
              <a:t>ConvNet is a sequence of Convolution Layers, interspersed with </a:t>
            </a:r>
            <a:r>
              <a:rPr lang="en-US" dirty="0">
                <a:latin typeface="Arial"/>
                <a:cs typeface="Arial"/>
                <a:sym typeface="Arial"/>
              </a:rPr>
              <a:t>non-linear </a:t>
            </a:r>
            <a:r>
              <a:rPr lang="en" dirty="0">
                <a:latin typeface="Arial"/>
                <a:cs typeface="Arial"/>
                <a:sym typeface="Arial"/>
              </a:rPr>
              <a:t>activation functions</a:t>
            </a:r>
          </a:p>
        </p:txBody>
      </p:sp>
      <p:sp>
        <p:nvSpPr>
          <p:cNvPr id="283" name="Shape 283"/>
          <p:cNvSpPr/>
          <p:nvPr/>
        </p:nvSpPr>
        <p:spPr>
          <a:xfrm>
            <a:off x="17010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23137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26780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643087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287" name="Shape 287"/>
          <p:cNvCxnSpPr/>
          <p:nvPr/>
        </p:nvCxnSpPr>
        <p:spPr>
          <a:xfrm>
            <a:off x="3005876" y="32622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8" name="Shape 288"/>
          <p:cNvSpPr/>
          <p:nvPr/>
        </p:nvSpPr>
        <p:spPr>
          <a:xfrm>
            <a:off x="42156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48283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51926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157687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6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045201" y="32764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A974CAD-4104-487C-9F86-2825582CFD23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402703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1829225" y="1012676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>
                <a:latin typeface="Arial"/>
                <a:cs typeface="Arial"/>
                <a:sym typeface="Arial"/>
              </a:rPr>
              <a:t>Preview: </a:t>
            </a:r>
            <a:r>
              <a:rPr lang="en" dirty="0">
                <a:latin typeface="Arial"/>
                <a:cs typeface="Arial"/>
                <a:sym typeface="Arial"/>
              </a:rPr>
              <a:t>ConvNet is a sequence of Convolution Layers, interspersed with </a:t>
            </a:r>
            <a:r>
              <a:rPr lang="en-US" dirty="0">
                <a:latin typeface="Arial"/>
                <a:cs typeface="Arial"/>
                <a:sym typeface="Arial"/>
              </a:rPr>
              <a:t>non-linear </a:t>
            </a:r>
            <a:r>
              <a:rPr lang="en" dirty="0">
                <a:latin typeface="Arial"/>
                <a:cs typeface="Arial"/>
                <a:sym typeface="Arial"/>
              </a:rPr>
              <a:t>activation functions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17010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23137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26780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643087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3005876" y="32622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3045201" y="32764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305" name="Shape 305"/>
          <p:cNvSpPr/>
          <p:nvPr/>
        </p:nvSpPr>
        <p:spPr>
          <a:xfrm>
            <a:off x="42156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48283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1926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157687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5749076" y="32622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5788400" y="32764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38761D"/>
                </a:solidFill>
                <a:latin typeface="Arial"/>
                <a:cs typeface="Arial"/>
                <a:sym typeface="Arial"/>
              </a:rPr>
              <a:t>e.g. 10 5x5x</a:t>
            </a:r>
            <a:r>
              <a:rPr lang="en" b="1">
                <a:solidFill>
                  <a:srgbClr val="38761D"/>
                </a:solidFill>
                <a:latin typeface="Arial"/>
                <a:cs typeface="Arial"/>
                <a:sym typeface="Arial"/>
              </a:rPr>
              <a:t>6 </a:t>
            </a:r>
            <a:r>
              <a:rPr lang="en">
                <a:solidFill>
                  <a:srgbClr val="38761D"/>
                </a:solidFill>
                <a:latin typeface="Arial"/>
                <a:cs typeface="Arial"/>
                <a:sym typeface="Arial"/>
              </a:rPr>
              <a:t>filters</a:t>
            </a:r>
          </a:p>
        </p:txBody>
      </p:sp>
      <p:sp>
        <p:nvSpPr>
          <p:cNvPr id="311" name="Shape 311"/>
          <p:cNvSpPr/>
          <p:nvPr/>
        </p:nvSpPr>
        <p:spPr>
          <a:xfrm>
            <a:off x="69588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312" name="Shape 312"/>
          <p:cNvCxnSpPr/>
          <p:nvPr/>
        </p:nvCxnSpPr>
        <p:spPr>
          <a:xfrm>
            <a:off x="8339876" y="32622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8379201" y="32764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9595801" y="30174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6824688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75715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9358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879612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26" y="1522475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AD840821-8822-436C-B153-41C7D63E0747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4400" dirty="0"/>
              <a:t>Recall</a:t>
            </a:r>
            <a:endParaRPr lang="en" sz="4400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9507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5" y="939676"/>
            <a:ext cx="4249274" cy="439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6943834" y="1688780"/>
            <a:ext cx="769799" cy="638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11" y="2554562"/>
            <a:ext cx="416242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6435813" y="2554566"/>
            <a:ext cx="328199" cy="330899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0" name="Shape 240"/>
          <p:cNvSpPr/>
          <p:nvPr/>
        </p:nvSpPr>
        <p:spPr>
          <a:xfrm>
            <a:off x="6789838" y="2554566"/>
            <a:ext cx="328199" cy="330899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1" name="Shape 241"/>
          <p:cNvSpPr/>
          <p:nvPr/>
        </p:nvSpPr>
        <p:spPr>
          <a:xfrm>
            <a:off x="7121613" y="2554566"/>
            <a:ext cx="328199" cy="330899"/>
          </a:xfrm>
          <a:prstGeom prst="rect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2" name="Shape 242"/>
          <p:cNvSpPr/>
          <p:nvPr/>
        </p:nvSpPr>
        <p:spPr>
          <a:xfrm>
            <a:off x="1903925" y="2182584"/>
            <a:ext cx="627000" cy="598799"/>
          </a:xfrm>
          <a:prstGeom prst="rect">
            <a:avLst/>
          </a:prstGeom>
          <a:noFill/>
          <a:ln w="38100" cap="flat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3" name="Shape 243"/>
          <p:cNvSpPr/>
          <p:nvPr/>
        </p:nvSpPr>
        <p:spPr>
          <a:xfrm>
            <a:off x="8038962" y="1418835"/>
            <a:ext cx="139199" cy="401099"/>
          </a:xfrm>
          <a:prstGeom prst="cube">
            <a:avLst>
              <a:gd name="adj" fmla="val 53382"/>
            </a:avLst>
          </a:prstGeom>
          <a:solidFill>
            <a:srgbClr val="F4CCCC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4" name="Shape 244"/>
          <p:cNvSpPr/>
          <p:nvPr/>
        </p:nvSpPr>
        <p:spPr>
          <a:xfrm>
            <a:off x="8825851" y="1439667"/>
            <a:ext cx="999600" cy="3056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5" name="Shape 245"/>
          <p:cNvSpPr/>
          <p:nvPr/>
        </p:nvSpPr>
        <p:spPr>
          <a:xfrm>
            <a:off x="7833638" y="939675"/>
            <a:ext cx="471599" cy="13596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6" name="Shape 246"/>
          <p:cNvSpPr/>
          <p:nvPr/>
        </p:nvSpPr>
        <p:spPr>
          <a:xfrm>
            <a:off x="8825863" y="1549868"/>
            <a:ext cx="139199" cy="139199"/>
          </a:xfrm>
          <a:prstGeom prst="ellipse">
            <a:avLst/>
          </a:prstGeom>
          <a:solidFill>
            <a:srgbClr val="FF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cxnSp>
        <p:nvCxnSpPr>
          <p:cNvPr id="247" name="Shape 247"/>
          <p:cNvCxnSpPr>
            <a:stCxn id="243" idx="3"/>
            <a:endCxn id="246" idx="2"/>
          </p:cNvCxnSpPr>
          <p:nvPr/>
        </p:nvCxnSpPr>
        <p:spPr>
          <a:xfrm rot="10800000" flipH="1">
            <a:off x="8071403" y="1619534"/>
            <a:ext cx="754500" cy="2004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8" name="Shape 248"/>
          <p:cNvCxnSpPr>
            <a:stCxn id="243" idx="1"/>
            <a:endCxn id="246" idx="2"/>
          </p:cNvCxnSpPr>
          <p:nvPr/>
        </p:nvCxnSpPr>
        <p:spPr>
          <a:xfrm>
            <a:off x="8071403" y="1493141"/>
            <a:ext cx="754500" cy="1263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9" name="Shape 249"/>
          <p:cNvCxnSpPr>
            <a:stCxn id="243" idx="0"/>
            <a:endCxn id="246" idx="2"/>
          </p:cNvCxnSpPr>
          <p:nvPr/>
        </p:nvCxnSpPr>
        <p:spPr>
          <a:xfrm>
            <a:off x="8145710" y="1418834"/>
            <a:ext cx="680100" cy="2007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0" name="Shape 250"/>
          <p:cNvCxnSpPr>
            <a:endCxn id="246" idx="2"/>
          </p:cNvCxnSpPr>
          <p:nvPr/>
        </p:nvCxnSpPr>
        <p:spPr>
          <a:xfrm rot="10800000" flipH="1">
            <a:off x="8174851" y="1619463"/>
            <a:ext cx="651000" cy="549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1" name="Shape 251"/>
          <p:cNvSpPr/>
          <p:nvPr/>
        </p:nvSpPr>
        <p:spPr>
          <a:xfrm>
            <a:off x="9013676" y="1549868"/>
            <a:ext cx="139199" cy="139199"/>
          </a:xfrm>
          <a:prstGeom prst="ellipse">
            <a:avLst/>
          </a:prstGeom>
          <a:solidFill>
            <a:srgbClr val="0000FF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2" name="Shape 252"/>
          <p:cNvSpPr/>
          <p:nvPr/>
        </p:nvSpPr>
        <p:spPr>
          <a:xfrm>
            <a:off x="9201503" y="1549868"/>
            <a:ext cx="139199" cy="139199"/>
          </a:xfrm>
          <a:prstGeom prst="ellipse">
            <a:avLst/>
          </a:prstGeom>
          <a:solidFill>
            <a:srgbClr val="FFFF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3" name="Shape 253"/>
          <p:cNvSpPr/>
          <p:nvPr/>
        </p:nvSpPr>
        <p:spPr>
          <a:xfrm>
            <a:off x="9389322" y="1549868"/>
            <a:ext cx="139199" cy="139199"/>
          </a:xfrm>
          <a:prstGeom prst="ellipse">
            <a:avLst/>
          </a:prstGeom>
          <a:solidFill>
            <a:srgbClr val="C9DAF8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4" name="Shape 254"/>
          <p:cNvSpPr/>
          <p:nvPr/>
        </p:nvSpPr>
        <p:spPr>
          <a:xfrm>
            <a:off x="9577133" y="1549868"/>
            <a:ext cx="139199" cy="139199"/>
          </a:xfrm>
          <a:prstGeom prst="ellipse">
            <a:avLst/>
          </a:prstGeom>
          <a:solidFill>
            <a:srgbClr val="C9DAF8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5" name="Shape 255"/>
          <p:cNvSpPr/>
          <p:nvPr/>
        </p:nvSpPr>
        <p:spPr>
          <a:xfrm>
            <a:off x="8577705" y="951062"/>
            <a:ext cx="1405200" cy="14052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6" name="Shape 256"/>
          <p:cNvSpPr/>
          <p:nvPr/>
        </p:nvSpPr>
        <p:spPr>
          <a:xfrm>
            <a:off x="8577655" y="948667"/>
            <a:ext cx="471599" cy="1405200"/>
          </a:xfrm>
          <a:prstGeom prst="cube">
            <a:avLst>
              <a:gd name="adj" fmla="val 77711"/>
            </a:avLst>
          </a:prstGeom>
          <a:solidFill>
            <a:srgbClr val="F400F8">
              <a:alpha val="34230"/>
            </a:srgbClr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cxnSp>
        <p:nvCxnSpPr>
          <p:cNvPr id="257" name="Shape 257"/>
          <p:cNvCxnSpPr>
            <a:stCxn id="242" idx="3"/>
            <a:endCxn id="256" idx="4"/>
          </p:cNvCxnSpPr>
          <p:nvPr/>
        </p:nvCxnSpPr>
        <p:spPr>
          <a:xfrm rot="10800000" flipH="1">
            <a:off x="2530925" y="1834575"/>
            <a:ext cx="6151800" cy="647400"/>
          </a:xfrm>
          <a:prstGeom prst="straightConnector1">
            <a:avLst/>
          </a:prstGeom>
          <a:noFill/>
          <a:ln w="28575" cap="flat">
            <a:solidFill>
              <a:srgbClr val="FF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8" name="Shape 258"/>
          <p:cNvSpPr txBox="1"/>
          <p:nvPr/>
        </p:nvSpPr>
        <p:spPr>
          <a:xfrm>
            <a:off x="3388184" y="939679"/>
            <a:ext cx="4437299" cy="458699"/>
          </a:xfrm>
          <a:prstGeom prst="rect">
            <a:avLst/>
          </a:prstGeom>
          <a:noFill/>
          <a:ln>
            <a:noFill/>
          </a:ln>
        </p:spPr>
        <p:txBody>
          <a:bodyPr lIns="91389" tIns="91389" rIns="91389" bIns="91389" anchor="t" anchorCtr="0">
            <a:noAutofit/>
          </a:bodyPr>
          <a:lstStyle/>
          <a:p>
            <a:r>
              <a:rPr lang="en">
                <a:solidFill>
                  <a:srgbClr val="FF00FF"/>
                </a:solidFill>
              </a:rPr>
              <a:t>convolving the first </a:t>
            </a:r>
            <a:r>
              <a:rPr lang="en">
                <a:solidFill>
                  <a:srgbClr val="FF0000"/>
                </a:solidFill>
              </a:rPr>
              <a:t>filter</a:t>
            </a:r>
            <a:r>
              <a:rPr lang="en">
                <a:solidFill>
                  <a:srgbClr val="FF00FF"/>
                </a:solidFill>
              </a:rPr>
              <a:t> in the </a:t>
            </a:r>
            <a:r>
              <a:rPr lang="en">
                <a:solidFill>
                  <a:srgbClr val="0000FF"/>
                </a:solidFill>
              </a:rPr>
              <a:t>input</a:t>
            </a:r>
            <a:r>
              <a:rPr lang="en">
                <a:solidFill>
                  <a:srgbClr val="FF00FF"/>
                </a:solidFill>
              </a:rPr>
              <a:t> gives the first slice of depth in </a:t>
            </a:r>
            <a:r>
              <a:rPr lang="en">
                <a:solidFill>
                  <a:srgbClr val="38761D"/>
                </a:solidFill>
              </a:rPr>
              <a:t>output volume</a:t>
            </a:r>
          </a:p>
        </p:txBody>
      </p:sp>
      <p:cxnSp>
        <p:nvCxnSpPr>
          <p:cNvPr id="259" name="Shape 259"/>
          <p:cNvCxnSpPr>
            <a:endCxn id="239" idx="0"/>
          </p:cNvCxnSpPr>
          <p:nvPr/>
        </p:nvCxnSpPr>
        <p:spPr>
          <a:xfrm>
            <a:off x="5758699" y="1297863"/>
            <a:ext cx="841200" cy="125670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0" name="Shape 260"/>
          <p:cNvSpPr/>
          <p:nvPr/>
        </p:nvSpPr>
        <p:spPr>
          <a:xfrm>
            <a:off x="2521942" y="1097975"/>
            <a:ext cx="680099" cy="64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61" name="Shape 261"/>
          <p:cNvSpPr/>
          <p:nvPr/>
        </p:nvSpPr>
        <p:spPr>
          <a:xfrm>
            <a:off x="2513025" y="912449"/>
            <a:ext cx="4216850" cy="403350"/>
          </a:xfrm>
          <a:custGeom>
            <a:avLst/>
            <a:gdLst/>
            <a:ahLst/>
            <a:cxnLst/>
            <a:rect l="0" t="0" r="0" b="0"/>
            <a:pathLst>
              <a:path w="168674" h="16134" extrusionOk="0">
                <a:moveTo>
                  <a:pt x="168674" y="5704"/>
                </a:moveTo>
                <a:cubicBezTo>
                  <a:pt x="150511" y="4805"/>
                  <a:pt x="87813" y="-1428"/>
                  <a:pt x="59701" y="310"/>
                </a:cubicBezTo>
                <a:cubicBezTo>
                  <a:pt x="31588" y="2048"/>
                  <a:pt x="9950" y="13496"/>
                  <a:pt x="0" y="16134"/>
                </a:cubicBez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262" name="Shape 262"/>
          <p:cNvCxnSpPr/>
          <p:nvPr/>
        </p:nvCxnSpPr>
        <p:spPr>
          <a:xfrm flipH="1">
            <a:off x="4751825" y="1603525"/>
            <a:ext cx="1519500" cy="386700"/>
          </a:xfrm>
          <a:prstGeom prst="straightConnector1">
            <a:avLst/>
          </a:prstGeom>
          <a:noFill/>
          <a:ln w="19050" cap="flat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351902043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sp>
        <p:nvSpPr>
          <p:cNvPr id="370" name="Shape 370"/>
          <p:cNvSpPr/>
          <p:nvPr/>
        </p:nvSpPr>
        <p:spPr>
          <a:xfrm>
            <a:off x="2791100" y="3161376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4387351" y="342717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372" name="Shape 372"/>
          <p:cNvCxnSpPr>
            <a:endCxn id="371" idx="2"/>
          </p:cNvCxnSpPr>
          <p:nvPr/>
        </p:nvCxnSpPr>
        <p:spPr>
          <a:xfrm rot="10800000" flipH="1">
            <a:off x="2897850" y="3568325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>
            <a:endCxn id="371" idx="2"/>
          </p:cNvCxnSpPr>
          <p:nvPr/>
        </p:nvCxnSpPr>
        <p:spPr>
          <a:xfrm>
            <a:off x="2917350" y="3331025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4" name="Shape 374"/>
          <p:cNvCxnSpPr>
            <a:endCxn id="371" idx="2"/>
          </p:cNvCxnSpPr>
          <p:nvPr/>
        </p:nvCxnSpPr>
        <p:spPr>
          <a:xfrm>
            <a:off x="3053550" y="3181625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5" name="Shape 375"/>
          <p:cNvCxnSpPr>
            <a:endCxn id="371" idx="2"/>
          </p:cNvCxnSpPr>
          <p:nvPr/>
        </p:nvCxnSpPr>
        <p:spPr>
          <a:xfrm rot="10800000" flipH="1">
            <a:off x="3079650" y="3568325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2987200" y="44893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351500" y="2416201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2316588" y="4881008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379" name="Shape 379"/>
          <p:cNvSpPr/>
          <p:nvPr/>
        </p:nvSpPr>
        <p:spPr>
          <a:xfrm>
            <a:off x="2374575" y="2189376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4632426" y="176700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Arial"/>
                <a:cs typeface="Arial"/>
                <a:sym typeface="Arial"/>
              </a:rPr>
              <a:t>32x32x3 image</a:t>
            </a:r>
          </a:p>
          <a:p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381" name="Shape 381"/>
          <p:cNvCxnSpPr/>
          <p:nvPr/>
        </p:nvCxnSpPr>
        <p:spPr>
          <a:xfrm flipH="1">
            <a:off x="3501351" y="2008776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2" name="Shape 382"/>
          <p:cNvCxnSpPr/>
          <p:nvPr/>
        </p:nvCxnSpPr>
        <p:spPr>
          <a:xfrm flipH="1">
            <a:off x="3190349" y="2492301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3" name="Shape 383"/>
          <p:cNvCxnSpPr/>
          <p:nvPr/>
        </p:nvCxnSpPr>
        <p:spPr>
          <a:xfrm>
            <a:off x="5124601" y="3571625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4995125" y="3709476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385" name="Shape 385"/>
          <p:cNvSpPr/>
          <p:nvPr/>
        </p:nvSpPr>
        <p:spPr>
          <a:xfrm>
            <a:off x="8227650" y="2189376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8233051" y="1522201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0000FF"/>
                </a:solidFill>
                <a:latin typeface="Arial"/>
                <a:cs typeface="Arial"/>
                <a:sym typeface="Arial"/>
              </a:rPr>
              <a:t>activation map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8112143" y="4902854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8779654" y="44471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9184053" y="303618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925586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</p:spTree>
    <p:extLst>
      <p:ext uri="{BB962C8B-B14F-4D97-AF65-F5344CB8AC3E}">
        <p14:creationId xmlns:p14="http://schemas.microsoft.com/office/powerpoint/2010/main" val="2283210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</p:spTree>
    <p:extLst>
      <p:ext uri="{BB962C8B-B14F-4D97-AF65-F5344CB8AC3E}">
        <p14:creationId xmlns:p14="http://schemas.microsoft.com/office/powerpoint/2010/main" val="3173106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81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754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  <a:p>
            <a:endParaRPr sz="2400">
              <a:latin typeface="Arial"/>
              <a:cs typeface="Arial"/>
              <a:sym typeface="Arial"/>
            </a:endParaRPr>
          </a:p>
          <a:p>
            <a:r>
              <a:rPr lang="en" sz="2400" b="1">
                <a:latin typeface="Arial"/>
                <a:cs typeface="Arial"/>
                <a:sym typeface="Arial"/>
              </a:rPr>
              <a:t>=&gt; 5x5 output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72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754879" y="1694688"/>
            <a:ext cx="2779776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6928" y="1694688"/>
            <a:ext cx="2770631" cy="3685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8756" y="1346708"/>
            <a:ext cx="2278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What </a:t>
            </a:r>
            <a:r>
              <a:rPr sz="1800" spc="-75" dirty="0">
                <a:latin typeface="Arial"/>
                <a:cs typeface="Arial"/>
              </a:rPr>
              <a:t>the </a:t>
            </a:r>
            <a:r>
              <a:rPr sz="1800" spc="-80" dirty="0">
                <a:latin typeface="Arial"/>
                <a:cs typeface="Arial"/>
              </a:rPr>
              <a:t>computer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204" dirty="0">
                <a:latin typeface="Arial"/>
                <a:cs typeface="Arial"/>
              </a:rPr>
              <a:t>sees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9" name="object 9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[1]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1401" y="5490972"/>
            <a:ext cx="478586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645" marR="5080" indent="-449580">
              <a:lnSpc>
                <a:spcPct val="100000"/>
              </a:lnSpc>
              <a:spcBef>
                <a:spcPts val="100"/>
              </a:spcBef>
            </a:pPr>
            <a:r>
              <a:rPr lang="en-SG" sz="2000" dirty="0"/>
              <a:t>An image is just a matrix of numbers [0,255]! i.e., </a:t>
            </a:r>
            <a:r>
              <a:rPr lang="en-SG" sz="2000" dirty="0" err="1"/>
              <a:t>1080x1080x3</a:t>
            </a:r>
            <a:r>
              <a:rPr lang="en-SG" sz="2000" dirty="0"/>
              <a:t> for an </a:t>
            </a:r>
            <a:r>
              <a:rPr lang="en-SG" sz="2000" dirty="0" err="1"/>
              <a:t>RGB</a:t>
            </a:r>
            <a:r>
              <a:rPr lang="en-SG" sz="2000" dirty="0"/>
              <a:t> image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F365AB4-8449-4F0C-AB3D-4525386C1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33801" y="273811"/>
            <a:ext cx="495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Images are Numbers</a:t>
            </a:r>
            <a:endParaRPr sz="42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6096301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  <a:p>
            <a:pPr>
              <a:buClr>
                <a:srgbClr val="000000"/>
              </a:buClr>
              <a:buSzPct val="45833"/>
            </a:pPr>
            <a:r>
              <a:rPr lang="en" sz="2400">
                <a:latin typeface="Arial"/>
                <a:cs typeface="Arial"/>
                <a:sym typeface="Arial"/>
              </a:rPr>
              <a:t>applied </a:t>
            </a:r>
            <a:r>
              <a:rPr lang="en" sz="2400" b="1">
                <a:latin typeface="Arial"/>
                <a:cs typeface="Arial"/>
                <a:sym typeface="Arial"/>
              </a:rPr>
              <a:t>with stride 2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464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6096301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applied </a:t>
            </a:r>
            <a:r>
              <a:rPr lang="en" sz="2400" b="1">
                <a:latin typeface="Arial"/>
                <a:cs typeface="Arial"/>
                <a:sym typeface="Arial"/>
              </a:rPr>
              <a:t>with stride 2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793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/>
        </p:nvSpPr>
        <p:spPr>
          <a:xfrm>
            <a:off x="6096301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applied </a:t>
            </a:r>
            <a:r>
              <a:rPr lang="en" sz="2400" b="1">
                <a:latin typeface="Arial"/>
                <a:cs typeface="Arial"/>
                <a:sym typeface="Arial"/>
              </a:rPr>
              <a:t>with stride 2</a:t>
            </a:r>
          </a:p>
          <a:p>
            <a:r>
              <a:rPr lang="en" sz="2400" b="1">
                <a:latin typeface="Arial"/>
                <a:cs typeface="Arial"/>
                <a:sym typeface="Arial"/>
              </a:rPr>
              <a:t>=&gt; 3x3 output!</a:t>
            </a:r>
          </a:p>
          <a:p>
            <a:endParaRPr sz="2400" b="1">
              <a:latin typeface="Arial"/>
              <a:cs typeface="Arial"/>
              <a:sym typeface="Arial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990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/>
        </p:nvGraphicFramePr>
        <p:xfrm>
          <a:off x="1978925" y="16986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1988476" y="1485675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2881025" y="948326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ct val="45833"/>
            </a:pPr>
            <a:r>
              <a:rPr lang="en" sz="2400">
                <a:latin typeface="Arial"/>
                <a:cs typeface="Arial"/>
                <a:sym typeface="Arial"/>
              </a:rPr>
              <a:t>N</a:t>
            </a:r>
          </a:p>
          <a:p>
            <a:endParaRPr sz="2400">
              <a:latin typeface="Arial"/>
              <a:cs typeface="Arial"/>
              <a:sym typeface="Arial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4936900" y="2667226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N</a:t>
            </a:r>
          </a:p>
          <a:p>
            <a:endParaRPr sz="2400">
              <a:latin typeface="Arial"/>
              <a:cs typeface="Arial"/>
              <a:sym typeface="Arial"/>
            </a:endParaRPr>
          </a:p>
        </p:txBody>
      </p:sp>
      <p:cxnSp>
        <p:nvCxnSpPr>
          <p:cNvPr id="500" name="Shape 500"/>
          <p:cNvCxnSpPr/>
          <p:nvPr/>
        </p:nvCxnSpPr>
        <p:spPr>
          <a:xfrm>
            <a:off x="4824300" y="1708001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2368575" y="279968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F</a:t>
            </a:r>
          </a:p>
          <a:p>
            <a:endParaRPr sz="2400">
              <a:latin typeface="Arial"/>
              <a:cs typeface="Arial"/>
              <a:sym typeface="Arial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3142875" y="202313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F</a:t>
            </a:r>
          </a:p>
          <a:p>
            <a:endParaRPr sz="2400">
              <a:latin typeface="Arial"/>
              <a:cs typeface="Arial"/>
              <a:sym typeface="Arial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6132425" y="1421926"/>
            <a:ext cx="4535699" cy="24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Arial"/>
                <a:cs typeface="Arial"/>
                <a:sym typeface="Arial"/>
              </a:rPr>
              <a:t>Output size:</a:t>
            </a:r>
          </a:p>
          <a:p>
            <a:r>
              <a:rPr lang="en" sz="2400" b="1" dirty="0">
                <a:latin typeface="Arial"/>
                <a:cs typeface="Arial"/>
                <a:sym typeface="Arial"/>
              </a:rPr>
              <a:t>(N - F) / stride + 1</a:t>
            </a:r>
          </a:p>
          <a:p>
            <a:endParaRPr sz="2400" dirty="0">
              <a:latin typeface="Arial"/>
              <a:cs typeface="Arial"/>
              <a:sym typeface="Arial"/>
            </a:endParaRPr>
          </a:p>
          <a:p>
            <a:r>
              <a:rPr lang="en" sz="2400" dirty="0">
                <a:latin typeface="Arial"/>
                <a:cs typeface="Arial"/>
                <a:sym typeface="Arial"/>
              </a:rPr>
              <a:t>e.g. N = 7, F = 3:</a:t>
            </a:r>
          </a:p>
          <a:p>
            <a:r>
              <a:rPr lang="en" sz="2400" dirty="0">
                <a:latin typeface="Arial"/>
                <a:cs typeface="Arial"/>
                <a:sym typeface="Arial"/>
              </a:rPr>
              <a:t>stride 1 =&gt; (7 - 3)/1 + 1 = 5</a:t>
            </a:r>
          </a:p>
          <a:p>
            <a:r>
              <a:rPr lang="en" sz="2400" dirty="0">
                <a:latin typeface="Arial"/>
                <a:cs typeface="Arial"/>
                <a:sym typeface="Arial"/>
              </a:rPr>
              <a:t>stride 2 =&gt; (7 - 3)/2 + 1 = 3</a:t>
            </a:r>
          </a:p>
        </p:txBody>
      </p:sp>
    </p:spTree>
    <p:extLst>
      <p:ext uri="{BB962C8B-B14F-4D97-AF65-F5344CB8AC3E}">
        <p14:creationId xmlns:p14="http://schemas.microsoft.com/office/powerpoint/2010/main" val="1046250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1788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 practice: Common to zero pad the border</a:t>
            </a:r>
          </a:p>
        </p:txBody>
      </p:sp>
      <p:graphicFrame>
        <p:nvGraphicFramePr>
          <p:cNvPr id="510" name="Shape 510"/>
          <p:cNvGraphicFramePr/>
          <p:nvPr/>
        </p:nvGraphicFramePr>
        <p:xfrm>
          <a:off x="1901400" y="1804425"/>
          <a:ext cx="2679975" cy="41531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11" name="Shape 511"/>
          <p:cNvSpPr txBox="1"/>
          <p:nvPr/>
        </p:nvSpPr>
        <p:spPr>
          <a:xfrm>
            <a:off x="4937426" y="2688601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latin typeface="Arial"/>
                <a:cs typeface="Arial"/>
                <a:sym typeface="Arial"/>
              </a:rPr>
              <a:t>e.g. input 7x7</a:t>
            </a: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3x3</a:t>
            </a:r>
            <a:r>
              <a:rPr lang="en" sz="2000" dirty="0">
                <a:latin typeface="Arial"/>
                <a:cs typeface="Arial"/>
                <a:sym typeface="Arial"/>
              </a:rPr>
              <a:t> filter, applied with </a:t>
            </a:r>
            <a:r>
              <a:rPr lang="en" sz="2000" b="1" dirty="0">
                <a:latin typeface="Arial"/>
                <a:cs typeface="Arial"/>
                <a:sym typeface="Arial"/>
              </a:rPr>
              <a:t>stride 1 </a:t>
            </a: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pad with 1 pixel</a:t>
            </a:r>
            <a:r>
              <a:rPr lang="en" sz="2000" dirty="0">
                <a:latin typeface="Arial"/>
                <a:cs typeface="Arial"/>
                <a:sym typeface="Arial"/>
              </a:rPr>
              <a:t> border =&gt; what is the output?</a:t>
            </a:r>
          </a:p>
          <a:p>
            <a:endParaRPr sz="2000" dirty="0">
              <a:latin typeface="Arial"/>
              <a:cs typeface="Arial"/>
              <a:sym typeface="Arial"/>
            </a:endParaRPr>
          </a:p>
          <a:p>
            <a:endParaRPr sz="2000" dirty="0">
              <a:latin typeface="Arial"/>
              <a:cs typeface="Arial"/>
              <a:sym typeface="Arial"/>
            </a:endParaRPr>
          </a:p>
        </p:txBody>
      </p:sp>
      <p:sp>
        <p:nvSpPr>
          <p:cNvPr id="512" name="Shape 512"/>
          <p:cNvSpPr txBox="1"/>
          <p:nvPr/>
        </p:nvSpPr>
        <p:spPr>
          <a:xfrm>
            <a:off x="6545575" y="4069276"/>
            <a:ext cx="2892600" cy="122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solidFill>
                  <a:srgbClr val="434343"/>
                </a:solidFill>
                <a:latin typeface="Arial"/>
                <a:cs typeface="Arial"/>
                <a:sym typeface="Arial"/>
              </a:rPr>
              <a:t>(recall:)</a:t>
            </a:r>
          </a:p>
          <a:p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(N - F) / stride + 1</a:t>
            </a:r>
          </a:p>
        </p:txBody>
      </p:sp>
      <p:sp>
        <p:nvSpPr>
          <p:cNvPr id="6" name="Shape 511">
            <a:extLst>
              <a:ext uri="{FF2B5EF4-FFF2-40B4-BE49-F238E27FC236}">
                <a16:creationId xmlns:a16="http://schemas.microsoft.com/office/drawing/2014/main" id="{A8D12A09-6049-42FA-B279-72059585FA7F}"/>
              </a:ext>
            </a:extLst>
          </p:cNvPr>
          <p:cNvSpPr txBox="1"/>
          <p:nvPr/>
        </p:nvSpPr>
        <p:spPr>
          <a:xfrm>
            <a:off x="4937426" y="1892674"/>
            <a:ext cx="5844900" cy="1292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dirty="0">
                <a:latin typeface="Arial"/>
                <a:cs typeface="Arial"/>
                <a:sym typeface="Arial"/>
              </a:rPr>
              <a:t>Aside: remove image mean first!</a:t>
            </a:r>
            <a:endParaRPr lang="en" sz="2000" dirty="0">
              <a:latin typeface="Arial"/>
              <a:cs typeface="Arial"/>
              <a:sym typeface="Arial"/>
            </a:endParaRPr>
          </a:p>
          <a:p>
            <a:endParaRPr sz="2000" dirty="0">
              <a:latin typeface="Arial"/>
              <a:cs typeface="Arial"/>
              <a:sym typeface="Arial"/>
            </a:endParaRPr>
          </a:p>
          <a:p>
            <a:endParaRPr sz="2000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5239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1788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 practice: Common to zero pad the border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4823126" y="1880626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Arial"/>
                <a:cs typeface="Arial"/>
                <a:sym typeface="Arial"/>
              </a:rPr>
              <a:t>e.g. input 7x7</a:t>
            </a:r>
          </a:p>
          <a:p>
            <a:r>
              <a:rPr lang="en" sz="2000" b="1">
                <a:latin typeface="Arial"/>
                <a:cs typeface="Arial"/>
                <a:sym typeface="Arial"/>
              </a:rPr>
              <a:t>3x3</a:t>
            </a:r>
            <a:r>
              <a:rPr lang="en" sz="2000">
                <a:latin typeface="Arial"/>
                <a:cs typeface="Arial"/>
                <a:sym typeface="Arial"/>
              </a:rPr>
              <a:t> filter, applied with </a:t>
            </a:r>
            <a:r>
              <a:rPr lang="en" sz="2000" b="1">
                <a:latin typeface="Arial"/>
                <a:cs typeface="Arial"/>
                <a:sym typeface="Arial"/>
              </a:rPr>
              <a:t>stride 1 </a:t>
            </a:r>
          </a:p>
          <a:p>
            <a:r>
              <a:rPr lang="en" sz="2000" b="1">
                <a:latin typeface="Arial"/>
                <a:cs typeface="Arial"/>
                <a:sym typeface="Arial"/>
              </a:rPr>
              <a:t>pad with 1 pixel</a:t>
            </a:r>
            <a:r>
              <a:rPr lang="en" sz="2000">
                <a:latin typeface="Arial"/>
                <a:cs typeface="Arial"/>
                <a:sym typeface="Arial"/>
              </a:rPr>
              <a:t> border =&gt; what is the output?</a:t>
            </a:r>
          </a:p>
          <a:p>
            <a:endParaRPr sz="2000">
              <a:latin typeface="Arial"/>
              <a:cs typeface="Arial"/>
              <a:sym typeface="Arial"/>
            </a:endParaRPr>
          </a:p>
          <a:p>
            <a:r>
              <a:rPr lang="en" sz="2000" b="1">
                <a:latin typeface="Arial"/>
                <a:cs typeface="Arial"/>
                <a:sym typeface="Arial"/>
              </a:rPr>
              <a:t>7x7 output!</a:t>
            </a:r>
          </a:p>
          <a:p>
            <a:endParaRPr sz="2000">
              <a:latin typeface="Arial"/>
              <a:cs typeface="Arial"/>
              <a:sym typeface="Arial"/>
            </a:endParaRPr>
          </a:p>
          <a:p>
            <a:endParaRPr sz="2000">
              <a:latin typeface="Arial"/>
              <a:cs typeface="Arial"/>
              <a:sym typeface="Arial"/>
            </a:endParaRPr>
          </a:p>
          <a:p>
            <a:endParaRPr sz="2000">
              <a:latin typeface="Arial"/>
              <a:cs typeface="Arial"/>
              <a:sym typeface="Arial"/>
            </a:endParaRPr>
          </a:p>
        </p:txBody>
      </p:sp>
      <p:graphicFrame>
        <p:nvGraphicFramePr>
          <p:cNvPr id="520" name="Shape 520"/>
          <p:cNvGraphicFramePr/>
          <p:nvPr/>
        </p:nvGraphicFramePr>
        <p:xfrm>
          <a:off x="1901400" y="1804425"/>
          <a:ext cx="2679975" cy="41531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358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1788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 practice: Common to zero pad the border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4823126" y="1880626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latin typeface="Arial"/>
                <a:cs typeface="Arial"/>
                <a:sym typeface="Arial"/>
              </a:rPr>
              <a:t>e.g. input 7x7</a:t>
            </a: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3x3</a:t>
            </a:r>
            <a:r>
              <a:rPr lang="en" sz="2000" dirty="0">
                <a:latin typeface="Arial"/>
                <a:cs typeface="Arial"/>
                <a:sym typeface="Arial"/>
              </a:rPr>
              <a:t> filter, applied with </a:t>
            </a:r>
            <a:r>
              <a:rPr lang="en" sz="2000" b="1" dirty="0">
                <a:latin typeface="Arial"/>
                <a:cs typeface="Arial"/>
                <a:sym typeface="Arial"/>
              </a:rPr>
              <a:t>stride 1 </a:t>
            </a: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pad with 1 pixel</a:t>
            </a:r>
            <a:r>
              <a:rPr lang="en" sz="2000" dirty="0">
                <a:latin typeface="Arial"/>
                <a:cs typeface="Arial"/>
                <a:sym typeface="Arial"/>
              </a:rPr>
              <a:t> border =&gt; what is the output?</a:t>
            </a:r>
          </a:p>
          <a:p>
            <a:endParaRPr sz="2000" dirty="0">
              <a:latin typeface="Arial"/>
              <a:cs typeface="Arial"/>
              <a:sym typeface="Arial"/>
            </a:endParaRP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7x7 output!</a:t>
            </a:r>
          </a:p>
          <a:p>
            <a:r>
              <a:rPr lang="en" sz="2000" dirty="0">
                <a:latin typeface="Arial"/>
                <a:cs typeface="Arial"/>
                <a:sym typeface="Arial"/>
              </a:rPr>
              <a:t>in general, common to see CONV layers with stride 1, filters of size FxF, and zero-padding with (F-1)/2. (will preserve size spatially)</a:t>
            </a:r>
          </a:p>
          <a:p>
            <a:r>
              <a:rPr lang="en" sz="200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e.g. F = 3 =&gt; zero pad with 1</a:t>
            </a:r>
          </a:p>
          <a:p>
            <a:r>
              <a:rPr lang="en" sz="200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       F = 5 =&gt; zero pad with 2</a:t>
            </a:r>
          </a:p>
          <a:p>
            <a:r>
              <a:rPr lang="en" sz="200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       F = 7 =&gt; zero pad with 3</a:t>
            </a:r>
          </a:p>
          <a:p>
            <a:endParaRPr sz="2000" dirty="0">
              <a:latin typeface="Arial"/>
              <a:cs typeface="Arial"/>
              <a:sym typeface="Arial"/>
            </a:endParaRPr>
          </a:p>
          <a:p>
            <a:endParaRPr sz="2000" dirty="0">
              <a:latin typeface="Arial"/>
              <a:cs typeface="Arial"/>
              <a:sym typeface="Arial"/>
            </a:endParaRPr>
          </a:p>
        </p:txBody>
      </p:sp>
      <p:graphicFrame>
        <p:nvGraphicFramePr>
          <p:cNvPr id="528" name="Shape 528"/>
          <p:cNvGraphicFramePr/>
          <p:nvPr/>
        </p:nvGraphicFramePr>
        <p:xfrm>
          <a:off x="1901400" y="1804425"/>
          <a:ext cx="2679975" cy="41531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389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1736775" y="991276"/>
            <a:ext cx="8548200" cy="60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>
                <a:latin typeface="Arial"/>
                <a:cs typeface="Arial"/>
                <a:sym typeface="Arial"/>
              </a:rPr>
              <a:t>Remember back to… </a:t>
            </a:r>
          </a:p>
          <a:p>
            <a:r>
              <a:rPr lang="en" dirty="0">
                <a:latin typeface="Arial"/>
                <a:cs typeface="Arial"/>
                <a:sym typeface="Arial"/>
              </a:rPr>
              <a:t>E.g. 32x32 input convolved repeatedly with 5x5 filters shrinks volumes spatially!</a:t>
            </a:r>
          </a:p>
          <a:p>
            <a:r>
              <a:rPr lang="en" dirty="0">
                <a:latin typeface="Arial"/>
                <a:cs typeface="Arial"/>
                <a:sym typeface="Arial"/>
              </a:rPr>
              <a:t>(32 -&gt; 28 -&gt; 24 ...). Shrinking too fast is not good, doesn’t work well.</a:t>
            </a:r>
          </a:p>
        </p:txBody>
      </p:sp>
      <p:sp>
        <p:nvSpPr>
          <p:cNvPr id="535" name="Shape 535"/>
          <p:cNvSpPr/>
          <p:nvPr/>
        </p:nvSpPr>
        <p:spPr>
          <a:xfrm>
            <a:off x="1736776" y="24404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2349400" y="47404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2713701" y="26672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678787" y="51320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3041576" y="37190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3080901" y="37333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541" name="Shape 541"/>
          <p:cNvSpPr/>
          <p:nvPr/>
        </p:nvSpPr>
        <p:spPr>
          <a:xfrm>
            <a:off x="4251376" y="24404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4864000" y="47404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5228301" y="26672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4193387" y="51320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5784776" y="37190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5824101" y="37333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38761D"/>
                </a:solidFill>
                <a:latin typeface="Arial"/>
                <a:cs typeface="Arial"/>
                <a:sym typeface="Arial"/>
              </a:rPr>
              <a:t>e.g. 10 5x5x</a:t>
            </a:r>
            <a:r>
              <a:rPr lang="en" b="1">
                <a:solidFill>
                  <a:srgbClr val="38761D"/>
                </a:solidFill>
                <a:latin typeface="Arial"/>
                <a:cs typeface="Arial"/>
                <a:sym typeface="Arial"/>
              </a:rPr>
              <a:t>6 </a:t>
            </a:r>
            <a:r>
              <a:rPr lang="en">
                <a:solidFill>
                  <a:srgbClr val="38761D"/>
                </a:solidFill>
                <a:latin typeface="Arial"/>
                <a:cs typeface="Arial"/>
                <a:sym typeface="Arial"/>
              </a:rPr>
              <a:t>filters</a:t>
            </a:r>
          </a:p>
        </p:txBody>
      </p:sp>
      <p:sp>
        <p:nvSpPr>
          <p:cNvPr id="547" name="Shape 547"/>
          <p:cNvSpPr/>
          <p:nvPr/>
        </p:nvSpPr>
        <p:spPr>
          <a:xfrm>
            <a:off x="6994576" y="244040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48" name="Shape 548"/>
          <p:cNvCxnSpPr/>
          <p:nvPr/>
        </p:nvCxnSpPr>
        <p:spPr>
          <a:xfrm>
            <a:off x="8375576" y="37190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8414901" y="37333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9631500" y="34742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6860387" y="51320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7607200" y="47404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7971501" y="26672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3502212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1788125" y="106672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726801" y="2150526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Input volume: </a:t>
            </a:r>
            <a:r>
              <a:rPr lang="en" sz="3000" b="1">
                <a:latin typeface="Arial"/>
                <a:cs typeface="Arial"/>
                <a:sym typeface="Arial"/>
              </a:rPr>
              <a:t>32x32x3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10 5x5 filters with stride 1, pad 2</a:t>
            </a:r>
          </a:p>
          <a:p>
            <a:endParaRPr sz="3000">
              <a:latin typeface="Arial"/>
              <a:cs typeface="Arial"/>
              <a:sym typeface="Arial"/>
            </a:endParaRPr>
          </a:p>
          <a:p>
            <a:r>
              <a:rPr lang="en" sz="3000">
                <a:latin typeface="Arial"/>
                <a:cs typeface="Arial"/>
                <a:sym typeface="Arial"/>
              </a:rPr>
              <a:t>Output volume size: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8088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62" name="Shape 562"/>
          <p:cNvCxnSpPr/>
          <p:nvPr/>
        </p:nvCxnSpPr>
        <p:spPr>
          <a:xfrm>
            <a:off x="8909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9811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8099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/>
        </p:nvSpPr>
        <p:spPr>
          <a:xfrm>
            <a:off x="1788125" y="106672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1726800" y="2150526"/>
            <a:ext cx="65570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Input volume: </a:t>
            </a:r>
            <a:r>
              <a:rPr lang="en" sz="3000" b="1">
                <a:solidFill>
                  <a:srgbClr val="0000FF"/>
                </a:solidFill>
                <a:latin typeface="Arial"/>
                <a:cs typeface="Arial"/>
                <a:sym typeface="Arial"/>
              </a:rPr>
              <a:t>32x32</a:t>
            </a:r>
            <a:r>
              <a:rPr lang="en" sz="3000" b="1">
                <a:latin typeface="Arial"/>
                <a:cs typeface="Arial"/>
                <a:sym typeface="Arial"/>
              </a:rPr>
              <a:t>x3</a:t>
            </a:r>
          </a:p>
          <a:p>
            <a:r>
              <a:rPr lang="en" sz="3000">
                <a:solidFill>
                  <a:srgbClr val="FF0000"/>
                </a:solidFill>
                <a:latin typeface="Arial"/>
                <a:cs typeface="Arial"/>
                <a:sym typeface="Arial"/>
              </a:rPr>
              <a:t>10</a:t>
            </a:r>
            <a:r>
              <a:rPr lang="en" sz="3000">
                <a:latin typeface="Arial"/>
                <a:cs typeface="Arial"/>
                <a:sym typeface="Arial"/>
              </a:rPr>
              <a:t> </a:t>
            </a:r>
            <a:r>
              <a:rPr lang="en" sz="3000">
                <a:solidFill>
                  <a:srgbClr val="FF00FF"/>
                </a:solidFill>
                <a:latin typeface="Arial"/>
                <a:cs typeface="Arial"/>
                <a:sym typeface="Arial"/>
              </a:rPr>
              <a:t>5x5</a:t>
            </a:r>
            <a:r>
              <a:rPr lang="en" sz="3000">
                <a:latin typeface="Arial"/>
                <a:cs typeface="Arial"/>
                <a:sym typeface="Arial"/>
              </a:rPr>
              <a:t> filters with stride </a:t>
            </a:r>
            <a:r>
              <a:rPr lang="en" sz="3000">
                <a:solidFill>
                  <a:srgbClr val="38761D"/>
                </a:solidFill>
                <a:latin typeface="Arial"/>
                <a:cs typeface="Arial"/>
                <a:sym typeface="Arial"/>
              </a:rPr>
              <a:t>1</a:t>
            </a:r>
            <a:r>
              <a:rPr lang="en" sz="3000">
                <a:latin typeface="Arial"/>
                <a:cs typeface="Arial"/>
                <a:sym typeface="Arial"/>
              </a:rPr>
              <a:t>, pad </a:t>
            </a:r>
            <a:r>
              <a:rPr lang="en" sz="3000">
                <a:solidFill>
                  <a:srgbClr val="9900FF"/>
                </a:solidFill>
                <a:latin typeface="Arial"/>
                <a:cs typeface="Arial"/>
                <a:sym typeface="Arial"/>
              </a:rPr>
              <a:t>2</a:t>
            </a:r>
          </a:p>
          <a:p>
            <a:endParaRPr sz="3000">
              <a:latin typeface="Arial"/>
              <a:cs typeface="Arial"/>
              <a:sym typeface="Arial"/>
            </a:endParaRPr>
          </a:p>
          <a:p>
            <a:r>
              <a:rPr lang="en" sz="3000">
                <a:latin typeface="Arial"/>
                <a:cs typeface="Arial"/>
                <a:sym typeface="Arial"/>
              </a:rPr>
              <a:t>Output volume size: 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(</a:t>
            </a:r>
            <a:r>
              <a:rPr lang="en" sz="3000">
                <a:solidFill>
                  <a:srgbClr val="0000FF"/>
                </a:solidFill>
                <a:latin typeface="Arial"/>
                <a:cs typeface="Arial"/>
                <a:sym typeface="Arial"/>
              </a:rPr>
              <a:t>32</a:t>
            </a:r>
            <a:r>
              <a:rPr lang="en" sz="3000">
                <a:latin typeface="Arial"/>
                <a:cs typeface="Arial"/>
                <a:sym typeface="Arial"/>
              </a:rPr>
              <a:t>+2*</a:t>
            </a:r>
            <a:r>
              <a:rPr lang="en" sz="3000">
                <a:solidFill>
                  <a:srgbClr val="9900FF"/>
                </a:solidFill>
                <a:latin typeface="Arial"/>
                <a:cs typeface="Arial"/>
                <a:sym typeface="Arial"/>
              </a:rPr>
              <a:t>2</a:t>
            </a:r>
            <a:r>
              <a:rPr lang="en" sz="3000">
                <a:latin typeface="Arial"/>
                <a:cs typeface="Arial"/>
                <a:sym typeface="Arial"/>
              </a:rPr>
              <a:t>-</a:t>
            </a:r>
            <a:r>
              <a:rPr lang="en" sz="3000">
                <a:solidFill>
                  <a:srgbClr val="FF00FF"/>
                </a:solidFill>
                <a:latin typeface="Arial"/>
                <a:cs typeface="Arial"/>
                <a:sym typeface="Arial"/>
              </a:rPr>
              <a:t>5</a:t>
            </a:r>
            <a:r>
              <a:rPr lang="en" sz="3000">
                <a:latin typeface="Arial"/>
                <a:cs typeface="Arial"/>
                <a:sym typeface="Arial"/>
              </a:rPr>
              <a:t>)/</a:t>
            </a:r>
            <a:r>
              <a:rPr lang="en" sz="3000">
                <a:solidFill>
                  <a:srgbClr val="38761D"/>
                </a:solidFill>
                <a:latin typeface="Arial"/>
                <a:cs typeface="Arial"/>
                <a:sym typeface="Arial"/>
              </a:rPr>
              <a:t>1</a:t>
            </a:r>
            <a:r>
              <a:rPr lang="en" sz="3000">
                <a:latin typeface="Arial"/>
                <a:cs typeface="Arial"/>
                <a:sym typeface="Arial"/>
              </a:rPr>
              <a:t>+1 = 32 spatially, so</a:t>
            </a:r>
          </a:p>
          <a:p>
            <a:r>
              <a:rPr lang="en" sz="3000" b="1">
                <a:latin typeface="Arial"/>
                <a:cs typeface="Arial"/>
                <a:sym typeface="Arial"/>
              </a:rPr>
              <a:t>32x32x</a:t>
            </a:r>
            <a:r>
              <a:rPr lang="en" sz="3000" b="1">
                <a:solidFill>
                  <a:srgbClr val="FF0000"/>
                </a:solidFill>
                <a:latin typeface="Arial"/>
                <a:cs typeface="Arial"/>
                <a:sym typeface="Arial"/>
              </a:rPr>
              <a:t>10</a:t>
            </a:r>
          </a:p>
        </p:txBody>
      </p:sp>
      <p:sp>
        <p:nvSpPr>
          <p:cNvPr id="571" name="Shape 571"/>
          <p:cNvSpPr/>
          <p:nvPr/>
        </p:nvSpPr>
        <p:spPr>
          <a:xfrm>
            <a:off x="8088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72" name="Shape 572"/>
          <p:cNvCxnSpPr/>
          <p:nvPr/>
        </p:nvCxnSpPr>
        <p:spPr>
          <a:xfrm>
            <a:off x="8909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/>
          <p:nvPr/>
        </p:nvSpPr>
        <p:spPr>
          <a:xfrm>
            <a:off x="9811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33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4354" y="273811"/>
            <a:ext cx="587584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Tasks in Computer Vision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7185431" y="2891777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4" h="76200">
                <a:moveTo>
                  <a:pt x="1111491" y="0"/>
                </a:moveTo>
                <a:lnTo>
                  <a:pt x="1111491" y="76200"/>
                </a:lnTo>
                <a:lnTo>
                  <a:pt x="1162291" y="50800"/>
                </a:lnTo>
                <a:lnTo>
                  <a:pt x="1124191" y="50800"/>
                </a:lnTo>
                <a:lnTo>
                  <a:pt x="1124191" y="25400"/>
                </a:lnTo>
                <a:lnTo>
                  <a:pt x="1162291" y="25400"/>
                </a:lnTo>
                <a:lnTo>
                  <a:pt x="1111491" y="0"/>
                </a:lnTo>
                <a:close/>
              </a:path>
              <a:path w="1188084" h="76200">
                <a:moveTo>
                  <a:pt x="11114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11491" y="50800"/>
                </a:lnTo>
                <a:lnTo>
                  <a:pt x="1111491" y="25400"/>
                </a:lnTo>
                <a:close/>
              </a:path>
              <a:path w="1188084" h="76200">
                <a:moveTo>
                  <a:pt x="1162291" y="25400"/>
                </a:moveTo>
                <a:lnTo>
                  <a:pt x="1124191" y="25400"/>
                </a:lnTo>
                <a:lnTo>
                  <a:pt x="1124191" y="50800"/>
                </a:lnTo>
                <a:lnTo>
                  <a:pt x="1162291" y="50800"/>
                </a:lnTo>
                <a:lnTo>
                  <a:pt x="1187691" y="38100"/>
                </a:lnTo>
                <a:lnTo>
                  <a:pt x="116229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87806" y="3004820"/>
            <a:ext cx="12703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classification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8932" y="2145284"/>
            <a:ext cx="8799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Lincoln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8933" y="2690876"/>
            <a:ext cx="12575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Washington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8932" y="3236467"/>
            <a:ext cx="8799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Jefferson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8933" y="3797300"/>
            <a:ext cx="70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Obama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3167" y="1694688"/>
            <a:ext cx="2170176" cy="2889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9868" y="2907258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5" h="76200">
                <a:moveTo>
                  <a:pt x="1111503" y="0"/>
                </a:moveTo>
                <a:lnTo>
                  <a:pt x="1111503" y="76200"/>
                </a:lnTo>
                <a:lnTo>
                  <a:pt x="1162303" y="50800"/>
                </a:lnTo>
                <a:lnTo>
                  <a:pt x="1124203" y="50800"/>
                </a:lnTo>
                <a:lnTo>
                  <a:pt x="1124203" y="25400"/>
                </a:lnTo>
                <a:lnTo>
                  <a:pt x="1162303" y="25400"/>
                </a:lnTo>
                <a:lnTo>
                  <a:pt x="1111503" y="0"/>
                </a:lnTo>
                <a:close/>
              </a:path>
              <a:path w="1188085" h="76200">
                <a:moveTo>
                  <a:pt x="1111503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11503" y="50800"/>
                </a:lnTo>
                <a:lnTo>
                  <a:pt x="1111503" y="25400"/>
                </a:lnTo>
                <a:close/>
              </a:path>
              <a:path w="1188085" h="76200">
                <a:moveTo>
                  <a:pt x="1162303" y="25400"/>
                </a:moveTo>
                <a:lnTo>
                  <a:pt x="1124203" y="25400"/>
                </a:lnTo>
                <a:lnTo>
                  <a:pt x="1124203" y="50800"/>
                </a:lnTo>
                <a:lnTo>
                  <a:pt x="1162303" y="50800"/>
                </a:lnTo>
                <a:lnTo>
                  <a:pt x="1187703" y="38100"/>
                </a:lnTo>
                <a:lnTo>
                  <a:pt x="116230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67071" y="1688592"/>
            <a:ext cx="2182368" cy="2901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2808" y="4466640"/>
            <a:ext cx="10755630" cy="435376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873760">
              <a:lnSpc>
                <a:spcPct val="100000"/>
              </a:lnSpc>
              <a:spcBef>
                <a:spcPts val="1235"/>
              </a:spcBef>
              <a:tabLst>
                <a:tab pos="4308475" algn="l"/>
              </a:tabLst>
            </a:pPr>
            <a:r>
              <a:rPr sz="1800" spc="-80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Image	</a:t>
            </a:r>
            <a:r>
              <a:rPr sz="1800" spc="-130" dirty="0">
                <a:latin typeface="Arial"/>
                <a:cs typeface="Arial"/>
              </a:rPr>
              <a:t>Pixel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14" dirty="0">
                <a:latin typeface="Arial"/>
                <a:cs typeface="Arial"/>
              </a:rPr>
              <a:t>Representation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77881" y="2145284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7881" y="2690876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20731" y="3236467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20731" y="3797300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96157" y="2124824"/>
            <a:ext cx="132080" cy="2031364"/>
          </a:xfrm>
          <a:custGeom>
            <a:avLst/>
            <a:gdLst/>
            <a:ahLst/>
            <a:cxnLst/>
            <a:rect l="l" t="t" r="r" b="b"/>
            <a:pathLst>
              <a:path w="132079" h="2031364">
                <a:moveTo>
                  <a:pt x="131853" y="2031321"/>
                </a:moveTo>
                <a:lnTo>
                  <a:pt x="80529" y="2031321"/>
                </a:lnTo>
                <a:lnTo>
                  <a:pt x="38618" y="2031321"/>
                </a:lnTo>
                <a:lnTo>
                  <a:pt x="10361" y="2031321"/>
                </a:lnTo>
                <a:lnTo>
                  <a:pt x="0" y="2031321"/>
                </a:lnTo>
                <a:lnTo>
                  <a:pt x="0" y="2"/>
                </a:lnTo>
                <a:lnTo>
                  <a:pt x="10361" y="1"/>
                </a:lnTo>
                <a:lnTo>
                  <a:pt x="38618" y="0"/>
                </a:lnTo>
                <a:lnTo>
                  <a:pt x="80529" y="0"/>
                </a:lnTo>
                <a:lnTo>
                  <a:pt x="13185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55514" y="2124824"/>
            <a:ext cx="132080" cy="2031364"/>
          </a:xfrm>
          <a:custGeom>
            <a:avLst/>
            <a:gdLst/>
            <a:ahLst/>
            <a:cxnLst/>
            <a:rect l="l" t="t" r="r" b="b"/>
            <a:pathLst>
              <a:path w="132079" h="2031364">
                <a:moveTo>
                  <a:pt x="0" y="2031321"/>
                </a:moveTo>
                <a:lnTo>
                  <a:pt x="51323" y="2031321"/>
                </a:lnTo>
                <a:lnTo>
                  <a:pt x="93234" y="2031321"/>
                </a:lnTo>
                <a:lnTo>
                  <a:pt x="121491" y="2031321"/>
                </a:lnTo>
                <a:lnTo>
                  <a:pt x="131853" y="2031321"/>
                </a:lnTo>
                <a:lnTo>
                  <a:pt x="131853" y="2"/>
                </a:lnTo>
                <a:lnTo>
                  <a:pt x="121491" y="1"/>
                </a:lnTo>
                <a:lnTo>
                  <a:pt x="93234" y="0"/>
                </a:lnTo>
                <a:lnTo>
                  <a:pt x="51323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20" name="object 20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C040B6-1AE4-4CF6-A9DE-174AC758E07C}"/>
              </a:ext>
            </a:extLst>
          </p:cNvPr>
          <p:cNvSpPr/>
          <p:nvPr/>
        </p:nvSpPr>
        <p:spPr>
          <a:xfrm>
            <a:off x="974480" y="5193250"/>
            <a:ext cx="1114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/>
              <a:t>Regression: </a:t>
            </a:r>
            <a:r>
              <a:rPr lang="en-SG" sz="2000" dirty="0"/>
              <a:t>output variable takes continuous value </a:t>
            </a:r>
          </a:p>
          <a:p>
            <a:r>
              <a:rPr lang="en-SG" sz="2000" b="1" dirty="0"/>
              <a:t>Classification: </a:t>
            </a:r>
            <a:r>
              <a:rPr lang="en-SG" sz="2000" dirty="0"/>
              <a:t>output variable takes class label. Can produce probability of belonging to a particular class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1788125" y="106672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726800" y="2150526"/>
            <a:ext cx="64827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Input volume: </a:t>
            </a:r>
            <a:r>
              <a:rPr lang="en" sz="3000" b="1">
                <a:latin typeface="Arial"/>
                <a:cs typeface="Arial"/>
                <a:sym typeface="Arial"/>
              </a:rPr>
              <a:t>32x32x3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10 5x5 filters with stride 1, pad 2</a:t>
            </a:r>
          </a:p>
          <a:p>
            <a:endParaRPr sz="3000">
              <a:latin typeface="Arial"/>
              <a:cs typeface="Arial"/>
              <a:sym typeface="Arial"/>
            </a:endParaRPr>
          </a:p>
          <a:p>
            <a:r>
              <a:rPr lang="en" sz="3000">
                <a:latin typeface="Arial"/>
                <a:cs typeface="Arial"/>
                <a:sym typeface="Arial"/>
              </a:rPr>
              <a:t>Number of parameters in this layer?</a:t>
            </a:r>
          </a:p>
        </p:txBody>
      </p:sp>
      <p:sp>
        <p:nvSpPr>
          <p:cNvPr id="581" name="Shape 581"/>
          <p:cNvSpPr/>
          <p:nvPr/>
        </p:nvSpPr>
        <p:spPr>
          <a:xfrm>
            <a:off x="8088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82" name="Shape 582"/>
          <p:cNvCxnSpPr/>
          <p:nvPr/>
        </p:nvCxnSpPr>
        <p:spPr>
          <a:xfrm>
            <a:off x="8909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3" name="Shape 583"/>
          <p:cNvSpPr/>
          <p:nvPr/>
        </p:nvSpPr>
        <p:spPr>
          <a:xfrm>
            <a:off x="9811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3255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1788125" y="106672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1726801" y="2150526"/>
            <a:ext cx="86159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Input volume: </a:t>
            </a:r>
            <a:r>
              <a:rPr lang="en" sz="3000" b="1">
                <a:solidFill>
                  <a:srgbClr val="0000FF"/>
                </a:solidFill>
                <a:latin typeface="Arial"/>
                <a:cs typeface="Arial"/>
                <a:sym typeface="Arial"/>
              </a:rPr>
              <a:t>32x32</a:t>
            </a:r>
            <a:r>
              <a:rPr lang="en" sz="3000" b="1">
                <a:latin typeface="Arial"/>
                <a:cs typeface="Arial"/>
                <a:sym typeface="Arial"/>
              </a:rPr>
              <a:t>x</a:t>
            </a:r>
            <a:r>
              <a:rPr lang="en" sz="3000" b="1">
                <a:solidFill>
                  <a:srgbClr val="FF9900"/>
                </a:solidFill>
                <a:latin typeface="Arial"/>
                <a:cs typeface="Arial"/>
                <a:sym typeface="Arial"/>
              </a:rPr>
              <a:t>3</a:t>
            </a:r>
          </a:p>
          <a:p>
            <a:r>
              <a:rPr lang="en" sz="3000">
                <a:solidFill>
                  <a:srgbClr val="FF0000"/>
                </a:solidFill>
                <a:latin typeface="Arial"/>
                <a:cs typeface="Arial"/>
                <a:sym typeface="Arial"/>
              </a:rPr>
              <a:t>10</a:t>
            </a:r>
            <a:r>
              <a:rPr lang="en" sz="3000">
                <a:solidFill>
                  <a:srgbClr val="FF00FF"/>
                </a:solidFill>
                <a:latin typeface="Arial"/>
                <a:cs typeface="Arial"/>
                <a:sym typeface="Arial"/>
              </a:rPr>
              <a:t> 5x5</a:t>
            </a:r>
            <a:r>
              <a:rPr lang="en" sz="3000">
                <a:latin typeface="Arial"/>
                <a:cs typeface="Arial"/>
                <a:sym typeface="Arial"/>
              </a:rPr>
              <a:t> filters with stride 1, pad 2</a:t>
            </a:r>
          </a:p>
          <a:p>
            <a:endParaRPr sz="3000">
              <a:latin typeface="Arial"/>
              <a:cs typeface="Arial"/>
              <a:sym typeface="Arial"/>
            </a:endParaRPr>
          </a:p>
          <a:p>
            <a:r>
              <a:rPr lang="en" sz="3000">
                <a:latin typeface="Arial"/>
                <a:cs typeface="Arial"/>
                <a:sym typeface="Arial"/>
              </a:rPr>
              <a:t>Number of parameters in this layer?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each filter has </a:t>
            </a:r>
            <a:r>
              <a:rPr lang="en" sz="3000">
                <a:solidFill>
                  <a:srgbClr val="FF00FF"/>
                </a:solidFill>
                <a:latin typeface="Arial"/>
                <a:cs typeface="Arial"/>
                <a:sym typeface="Arial"/>
              </a:rPr>
              <a:t>5*5</a:t>
            </a:r>
            <a:r>
              <a:rPr lang="en" sz="3000">
                <a:latin typeface="Arial"/>
                <a:cs typeface="Arial"/>
                <a:sym typeface="Arial"/>
              </a:rPr>
              <a:t>*</a:t>
            </a:r>
            <a:r>
              <a:rPr lang="en" sz="3000">
                <a:solidFill>
                  <a:srgbClr val="FF9900"/>
                </a:solidFill>
                <a:latin typeface="Arial"/>
                <a:cs typeface="Arial"/>
                <a:sym typeface="Arial"/>
              </a:rPr>
              <a:t>3</a:t>
            </a:r>
            <a:r>
              <a:rPr lang="en" sz="3000">
                <a:latin typeface="Arial"/>
                <a:cs typeface="Arial"/>
                <a:sym typeface="Arial"/>
              </a:rPr>
              <a:t> + 1 = </a:t>
            </a:r>
            <a:r>
              <a:rPr lang="en" sz="3000">
                <a:solidFill>
                  <a:srgbClr val="38761D"/>
                </a:solidFill>
                <a:latin typeface="Arial"/>
                <a:cs typeface="Arial"/>
                <a:sym typeface="Arial"/>
              </a:rPr>
              <a:t>76</a:t>
            </a:r>
            <a:r>
              <a:rPr lang="en" sz="3000">
                <a:latin typeface="Arial"/>
                <a:cs typeface="Arial"/>
                <a:sym typeface="Arial"/>
              </a:rPr>
              <a:t> params      </a:t>
            </a:r>
            <a:r>
              <a:rPr lang="en" sz="2000">
                <a:latin typeface="Arial"/>
                <a:cs typeface="Arial"/>
                <a:sym typeface="Arial"/>
              </a:rPr>
              <a:t>(+1 for bias)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=&gt; </a:t>
            </a:r>
            <a:r>
              <a:rPr lang="en" sz="3000">
                <a:solidFill>
                  <a:srgbClr val="38761D"/>
                </a:solidFill>
                <a:latin typeface="Arial"/>
                <a:cs typeface="Arial"/>
                <a:sym typeface="Arial"/>
              </a:rPr>
              <a:t>76</a:t>
            </a:r>
            <a:r>
              <a:rPr lang="en" sz="3000">
                <a:latin typeface="Arial"/>
                <a:cs typeface="Arial"/>
                <a:sym typeface="Arial"/>
              </a:rPr>
              <a:t>*</a:t>
            </a:r>
            <a:r>
              <a:rPr lang="en" sz="3000">
                <a:solidFill>
                  <a:srgbClr val="FF0000"/>
                </a:solidFill>
                <a:latin typeface="Arial"/>
                <a:cs typeface="Arial"/>
                <a:sym typeface="Arial"/>
              </a:rPr>
              <a:t>10</a:t>
            </a:r>
            <a:r>
              <a:rPr lang="en" sz="3000">
                <a:latin typeface="Arial"/>
                <a:cs typeface="Arial"/>
                <a:sym typeface="Arial"/>
              </a:rPr>
              <a:t> = </a:t>
            </a:r>
            <a:r>
              <a:rPr lang="en" sz="3000" b="1">
                <a:latin typeface="Arial"/>
                <a:cs typeface="Arial"/>
                <a:sym typeface="Arial"/>
              </a:rPr>
              <a:t>760</a:t>
            </a:r>
          </a:p>
        </p:txBody>
      </p:sp>
      <p:sp>
        <p:nvSpPr>
          <p:cNvPr id="591" name="Shape 591"/>
          <p:cNvSpPr/>
          <p:nvPr/>
        </p:nvSpPr>
        <p:spPr>
          <a:xfrm>
            <a:off x="8088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92" name="Shape 592"/>
          <p:cNvCxnSpPr/>
          <p:nvPr/>
        </p:nvCxnSpPr>
        <p:spPr>
          <a:xfrm>
            <a:off x="8909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3" name="Shape 593"/>
          <p:cNvSpPr/>
          <p:nvPr/>
        </p:nvSpPr>
        <p:spPr>
          <a:xfrm>
            <a:off x="9811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356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Shape 59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3" y="1365425"/>
            <a:ext cx="7667625" cy="371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976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3" y="1365425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6209925" y="94760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Common settings:</a:t>
            </a:r>
          </a:p>
          <a:p>
            <a:endParaRPr>
              <a:solidFill>
                <a:srgbClr val="FF0000"/>
              </a:solidFill>
              <a:latin typeface="Arial"/>
              <a:cs typeface="Arial"/>
              <a:sym typeface="Arial"/>
            </a:endParaRPr>
          </a:p>
          <a:p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K = (powers of 2, e.g. 32, 64, 128, 512)</a:t>
            </a:r>
          </a:p>
          <a:p>
            <a:pPr marL="457177" indent="-342882">
              <a:buClr>
                <a:srgbClr val="FF0000"/>
              </a:buClr>
              <a:buSzPct val="100000"/>
              <a:buFontTx/>
              <a:buChar char="-"/>
            </a:pPr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F = 3, S = 1, P = 1</a:t>
            </a:r>
          </a:p>
          <a:p>
            <a:pPr marL="457177" indent="-342882">
              <a:buClr>
                <a:srgbClr val="FF0000"/>
              </a:buClr>
              <a:buSzPct val="100000"/>
              <a:buFontTx/>
              <a:buChar char="-"/>
            </a:pPr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F = 5, S = 1, P = 2</a:t>
            </a:r>
          </a:p>
          <a:p>
            <a:pPr marL="457177" indent="-342882">
              <a:buClr>
                <a:srgbClr val="FF0000"/>
              </a:buClr>
              <a:buSzPct val="100000"/>
              <a:buFontTx/>
              <a:buChar char="-"/>
            </a:pPr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F = 5, S = 2, P = ? (whatever fits)</a:t>
            </a:r>
          </a:p>
          <a:p>
            <a:pPr marL="457177" indent="-342882">
              <a:buClr>
                <a:srgbClr val="FF0000"/>
              </a:buClr>
              <a:buSzPct val="100000"/>
              <a:buFontTx/>
              <a:buChar char="-"/>
            </a:pPr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2975301" y="2277751"/>
            <a:ext cx="2966099" cy="926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2010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2844" y="273811"/>
            <a:ext cx="344675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" sz="4000" dirty="0">
                <a:sym typeface="Arial"/>
              </a:rPr>
              <a:t>Pooling 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2718" y="5730747"/>
            <a:ext cx="941108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How else can we downsample and preserve spatial invariance?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object 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[3]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05800" y="4302984"/>
            <a:ext cx="38054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Reduced dimensionality</a:t>
            </a: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arenR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Spatial invariance</a:t>
            </a:r>
          </a:p>
        </p:txBody>
      </p:sp>
      <p:graphicFrame>
        <p:nvGraphicFramePr>
          <p:cNvPr id="8" name="Shape 756">
            <a:extLst>
              <a:ext uri="{FF2B5EF4-FFF2-40B4-BE49-F238E27FC236}">
                <a16:creationId xmlns:a16="http://schemas.microsoft.com/office/drawing/2014/main" id="{C33F6996-5B35-4BA8-B0B9-8056C716D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240168"/>
              </p:ext>
            </p:extLst>
          </p:nvPr>
        </p:nvGraphicFramePr>
        <p:xfrm>
          <a:off x="1219200" y="1236276"/>
          <a:ext cx="3446756" cy="34467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 dirty="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5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6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7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8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0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 dirty="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Shape 757">
            <a:extLst>
              <a:ext uri="{FF2B5EF4-FFF2-40B4-BE49-F238E27FC236}">
                <a16:creationId xmlns:a16="http://schemas.microsoft.com/office/drawing/2014/main" id="{31EFA6ED-0562-42DA-B46C-5E2C62FC991E}"/>
              </a:ext>
            </a:extLst>
          </p:cNvPr>
          <p:cNvSpPr txBox="1"/>
          <p:nvPr/>
        </p:nvSpPr>
        <p:spPr>
          <a:xfrm>
            <a:off x="1189832" y="511548"/>
            <a:ext cx="3722239" cy="803412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 dirty="0">
                <a:latin typeface="Arial"/>
                <a:cs typeface="Arial"/>
                <a:sym typeface="Arial"/>
              </a:rPr>
              <a:t>Single depth slice</a:t>
            </a:r>
          </a:p>
        </p:txBody>
      </p:sp>
      <p:cxnSp>
        <p:nvCxnSpPr>
          <p:cNvPr id="10" name="Shape 758">
            <a:extLst>
              <a:ext uri="{FF2B5EF4-FFF2-40B4-BE49-F238E27FC236}">
                <a16:creationId xmlns:a16="http://schemas.microsoft.com/office/drawing/2014/main" id="{162313FF-1B2B-4517-A660-782C5662B61B}"/>
              </a:ext>
            </a:extLst>
          </p:cNvPr>
          <p:cNvCxnSpPr/>
          <p:nvPr/>
        </p:nvCxnSpPr>
        <p:spPr>
          <a:xfrm rot="10800000">
            <a:off x="778916" y="1278588"/>
            <a:ext cx="0" cy="336213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759">
            <a:extLst>
              <a:ext uri="{FF2B5EF4-FFF2-40B4-BE49-F238E27FC236}">
                <a16:creationId xmlns:a16="http://schemas.microsoft.com/office/drawing/2014/main" id="{9A5D1262-C981-44A0-B27D-735928FFF387}"/>
              </a:ext>
            </a:extLst>
          </p:cNvPr>
          <p:cNvSpPr txBox="1"/>
          <p:nvPr/>
        </p:nvSpPr>
        <p:spPr>
          <a:xfrm>
            <a:off x="259237" y="1455477"/>
            <a:ext cx="554239" cy="665173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>
                <a:latin typeface="Arial"/>
                <a:cs typeface="Arial"/>
                <a:sym typeface="Arial"/>
              </a:rPr>
              <a:t>x</a:t>
            </a:r>
          </a:p>
        </p:txBody>
      </p:sp>
      <p:cxnSp>
        <p:nvCxnSpPr>
          <p:cNvPr id="12" name="Shape 760">
            <a:extLst>
              <a:ext uri="{FF2B5EF4-FFF2-40B4-BE49-F238E27FC236}">
                <a16:creationId xmlns:a16="http://schemas.microsoft.com/office/drawing/2014/main" id="{B2898081-212F-40DF-BD0B-E805C3C3CEE0}"/>
              </a:ext>
            </a:extLst>
          </p:cNvPr>
          <p:cNvCxnSpPr/>
          <p:nvPr/>
        </p:nvCxnSpPr>
        <p:spPr>
          <a:xfrm>
            <a:off x="1181512" y="5134552"/>
            <a:ext cx="352213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61">
            <a:extLst>
              <a:ext uri="{FF2B5EF4-FFF2-40B4-BE49-F238E27FC236}">
                <a16:creationId xmlns:a16="http://schemas.microsoft.com/office/drawing/2014/main" id="{E8F000F5-31E9-4302-B079-2F5AB82C7A6A}"/>
              </a:ext>
            </a:extLst>
          </p:cNvPr>
          <p:cNvSpPr txBox="1"/>
          <p:nvPr/>
        </p:nvSpPr>
        <p:spPr>
          <a:xfrm>
            <a:off x="3958081" y="5035495"/>
            <a:ext cx="554239" cy="521812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>
                <a:latin typeface="Arial"/>
                <a:cs typeface="Arial"/>
                <a:sym typeface="Arial"/>
              </a:rPr>
              <a:t>y</a:t>
            </a:r>
          </a:p>
        </p:txBody>
      </p:sp>
      <p:cxnSp>
        <p:nvCxnSpPr>
          <p:cNvPr id="14" name="Shape 762">
            <a:extLst>
              <a:ext uri="{FF2B5EF4-FFF2-40B4-BE49-F238E27FC236}">
                <a16:creationId xmlns:a16="http://schemas.microsoft.com/office/drawing/2014/main" id="{9F921380-DE57-4AF4-AA19-36676FB74DD2}"/>
              </a:ext>
            </a:extLst>
          </p:cNvPr>
          <p:cNvCxnSpPr/>
          <p:nvPr/>
        </p:nvCxnSpPr>
        <p:spPr>
          <a:xfrm>
            <a:off x="5203130" y="2959654"/>
            <a:ext cx="289109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763">
            <a:extLst>
              <a:ext uri="{FF2B5EF4-FFF2-40B4-BE49-F238E27FC236}">
                <a16:creationId xmlns:a16="http://schemas.microsoft.com/office/drawing/2014/main" id="{47162557-DE3D-41E4-AB61-4CD02D37969F}"/>
              </a:ext>
            </a:extLst>
          </p:cNvPr>
          <p:cNvSpPr txBox="1"/>
          <p:nvPr/>
        </p:nvSpPr>
        <p:spPr>
          <a:xfrm>
            <a:off x="5071681" y="1775050"/>
            <a:ext cx="3805440" cy="1034240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560">
                <a:latin typeface="Arial"/>
                <a:cs typeface="Arial"/>
                <a:sym typeface="Arial"/>
              </a:rPr>
              <a:t>max pool with 2x2 filters and stride 2</a:t>
            </a:r>
          </a:p>
        </p:txBody>
      </p:sp>
      <p:graphicFrame>
        <p:nvGraphicFramePr>
          <p:cNvPr id="16" name="Shape 764">
            <a:extLst>
              <a:ext uri="{FF2B5EF4-FFF2-40B4-BE49-F238E27FC236}">
                <a16:creationId xmlns:a16="http://schemas.microsoft.com/office/drawing/2014/main" id="{757BD48E-DDBD-4361-92E7-6C99C6EF5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281886"/>
              </p:ext>
            </p:extLst>
          </p:nvPr>
        </p:nvGraphicFramePr>
        <p:xfrm>
          <a:off x="9282845" y="2042570"/>
          <a:ext cx="1723378" cy="17233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6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8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883" y="273811"/>
            <a:ext cx="87147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90" dirty="0"/>
              <a:t>Representation </a:t>
            </a:r>
            <a:r>
              <a:rPr sz="4200" spc="-240" dirty="0"/>
              <a:t>Learning </a:t>
            </a:r>
            <a:r>
              <a:rPr sz="4200" spc="-125" dirty="0"/>
              <a:t>in </a:t>
            </a:r>
            <a:r>
              <a:rPr sz="4200" spc="-195" dirty="0"/>
              <a:t>Deep</a:t>
            </a:r>
            <a:r>
              <a:rPr sz="4200" spc="520" dirty="0"/>
              <a:t> </a:t>
            </a:r>
            <a:r>
              <a:rPr sz="4200" spc="-20" dirty="0"/>
              <a:t>CNNs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4565903" y="2343911"/>
            <a:ext cx="3139440" cy="2273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75567" y="1852676"/>
            <a:ext cx="2118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Mid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168" y="2343911"/>
            <a:ext cx="3185160" cy="2273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266" y="1855723"/>
            <a:ext cx="218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Low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85631" y="2343911"/>
            <a:ext cx="3124200" cy="2273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34945" y="1849628"/>
            <a:ext cx="222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Arial"/>
                <a:cs typeface="Arial"/>
              </a:rPr>
              <a:t>High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74592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352323" y="0"/>
                </a:moveTo>
                <a:lnTo>
                  <a:pt x="352323" y="107861"/>
                </a:lnTo>
                <a:lnTo>
                  <a:pt x="0" y="107861"/>
                </a:lnTo>
                <a:lnTo>
                  <a:pt x="0" y="323557"/>
                </a:lnTo>
                <a:lnTo>
                  <a:pt x="352323" y="323557"/>
                </a:lnTo>
                <a:lnTo>
                  <a:pt x="352323" y="431406"/>
                </a:lnTo>
                <a:lnTo>
                  <a:pt x="568032" y="215709"/>
                </a:lnTo>
                <a:lnTo>
                  <a:pt x="352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74592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0" y="107851"/>
                </a:moveTo>
                <a:lnTo>
                  <a:pt x="352334" y="107851"/>
                </a:lnTo>
                <a:lnTo>
                  <a:pt x="352334" y="0"/>
                </a:lnTo>
                <a:lnTo>
                  <a:pt x="568035" y="215702"/>
                </a:lnTo>
                <a:lnTo>
                  <a:pt x="352334" y="431403"/>
                </a:lnTo>
                <a:lnTo>
                  <a:pt x="352334" y="323552"/>
                </a:lnTo>
                <a:lnTo>
                  <a:pt x="0" y="323552"/>
                </a:lnTo>
                <a:lnTo>
                  <a:pt x="0" y="1078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847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352336" y="0"/>
                </a:moveTo>
                <a:lnTo>
                  <a:pt x="352336" y="107861"/>
                </a:lnTo>
                <a:lnTo>
                  <a:pt x="0" y="107861"/>
                </a:lnTo>
                <a:lnTo>
                  <a:pt x="0" y="323557"/>
                </a:lnTo>
                <a:lnTo>
                  <a:pt x="352336" y="323557"/>
                </a:lnTo>
                <a:lnTo>
                  <a:pt x="352336" y="431406"/>
                </a:lnTo>
                <a:lnTo>
                  <a:pt x="568032" y="215709"/>
                </a:lnTo>
                <a:lnTo>
                  <a:pt x="352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19847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0" y="107851"/>
                </a:moveTo>
                <a:lnTo>
                  <a:pt x="352334" y="107851"/>
                </a:lnTo>
                <a:lnTo>
                  <a:pt x="352334" y="0"/>
                </a:lnTo>
                <a:lnTo>
                  <a:pt x="568035" y="215702"/>
                </a:lnTo>
                <a:lnTo>
                  <a:pt x="352334" y="431403"/>
                </a:lnTo>
                <a:lnTo>
                  <a:pt x="352334" y="323552"/>
                </a:lnTo>
                <a:lnTo>
                  <a:pt x="0" y="323552"/>
                </a:lnTo>
                <a:lnTo>
                  <a:pt x="0" y="1078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40147" y="4638547"/>
            <a:ext cx="207137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75" dirty="0">
                <a:latin typeface="Arial"/>
                <a:cs typeface="Arial"/>
              </a:rPr>
              <a:t>Edges, </a:t>
            </a:r>
            <a:r>
              <a:rPr sz="2400" spc="-130" dirty="0">
                <a:latin typeface="Arial"/>
                <a:cs typeface="Arial"/>
              </a:rPr>
              <a:t>dark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spots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70"/>
              </a:spcBef>
            </a:pPr>
            <a:r>
              <a:rPr sz="2400" spc="-130" dirty="0">
                <a:latin typeface="Arial"/>
                <a:cs typeface="Arial"/>
              </a:rPr>
              <a:t>Conv </a:t>
            </a:r>
            <a:r>
              <a:rPr sz="2400" spc="-200" dirty="0">
                <a:latin typeface="Arial"/>
                <a:cs typeface="Arial"/>
              </a:rPr>
              <a:t>Layer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[3]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12918" y="4455667"/>
            <a:ext cx="1843405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07314">
              <a:lnSpc>
                <a:spcPct val="157500"/>
              </a:lnSpc>
              <a:spcBef>
                <a:spcPts val="100"/>
              </a:spcBef>
            </a:pPr>
            <a:r>
              <a:rPr sz="2400" spc="-295" dirty="0">
                <a:latin typeface="Arial"/>
                <a:cs typeface="Arial"/>
              </a:rPr>
              <a:t>Eyes, </a:t>
            </a:r>
            <a:r>
              <a:rPr sz="2400" spc="-200" dirty="0">
                <a:latin typeface="Arial"/>
                <a:cs typeface="Arial"/>
              </a:rPr>
              <a:t>ears, </a:t>
            </a:r>
            <a:r>
              <a:rPr sz="2400" spc="-185" dirty="0">
                <a:latin typeface="Arial"/>
                <a:cs typeface="Arial"/>
              </a:rPr>
              <a:t>nose  </a:t>
            </a:r>
            <a:r>
              <a:rPr sz="2400" spc="-130" dirty="0">
                <a:latin typeface="Arial"/>
                <a:cs typeface="Arial"/>
              </a:rPr>
              <a:t>Conv </a:t>
            </a:r>
            <a:r>
              <a:rPr sz="2400" spc="-200" dirty="0">
                <a:latin typeface="Arial"/>
                <a:cs typeface="Arial"/>
              </a:rPr>
              <a:t>Layer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4564" y="4638547"/>
            <a:ext cx="182372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latin typeface="Arial"/>
                <a:cs typeface="Arial"/>
              </a:rPr>
              <a:t>Facial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spcBef>
                <a:spcPts val="1870"/>
              </a:spcBef>
            </a:pPr>
            <a:r>
              <a:rPr sz="2400" spc="-130" dirty="0">
                <a:latin typeface="Arial"/>
                <a:cs typeface="Arial"/>
              </a:rPr>
              <a:t>Conv </a:t>
            </a:r>
            <a:r>
              <a:rPr sz="2400" spc="-200" dirty="0">
                <a:latin typeface="Arial"/>
                <a:cs typeface="Arial"/>
              </a:rPr>
              <a:t>Layer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608" y="1094232"/>
            <a:ext cx="108447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4421" y="273811"/>
            <a:ext cx="90043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+mj-lt"/>
              </a:rPr>
              <a:t>CNNs for Classification: Feature Learning</a:t>
            </a:r>
          </a:p>
        </p:txBody>
      </p:sp>
      <p:sp>
        <p:nvSpPr>
          <p:cNvPr id="5" name="object 5"/>
          <p:cNvSpPr/>
          <p:nvPr/>
        </p:nvSpPr>
        <p:spPr>
          <a:xfrm>
            <a:off x="8536647" y="1094651"/>
            <a:ext cx="2981960" cy="3663950"/>
          </a:xfrm>
          <a:custGeom>
            <a:avLst/>
            <a:gdLst/>
            <a:ahLst/>
            <a:cxnLst/>
            <a:rect l="l" t="t" r="r" b="b"/>
            <a:pathLst>
              <a:path w="2981959" h="3663950">
                <a:moveTo>
                  <a:pt x="0" y="3663848"/>
                </a:moveTo>
                <a:lnTo>
                  <a:pt x="2981667" y="3663848"/>
                </a:lnTo>
                <a:lnTo>
                  <a:pt x="2981667" y="0"/>
                </a:lnTo>
                <a:lnTo>
                  <a:pt x="0" y="0"/>
                </a:lnTo>
                <a:lnTo>
                  <a:pt x="0" y="3663848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6647" y="1094651"/>
            <a:ext cx="2981960" cy="3663950"/>
          </a:xfrm>
          <a:custGeom>
            <a:avLst/>
            <a:gdLst/>
            <a:ahLst/>
            <a:cxnLst/>
            <a:rect l="l" t="t" r="r" b="b"/>
            <a:pathLst>
              <a:path w="2981959" h="3663950">
                <a:moveTo>
                  <a:pt x="0" y="0"/>
                </a:moveTo>
                <a:lnTo>
                  <a:pt x="2981671" y="0"/>
                </a:lnTo>
                <a:lnTo>
                  <a:pt x="2981671" y="3663852"/>
                </a:lnTo>
                <a:lnTo>
                  <a:pt x="0" y="36638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8" name="object 8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8552AE-C067-471F-847E-81954CAE7738}"/>
              </a:ext>
            </a:extLst>
          </p:cNvPr>
          <p:cNvSpPr/>
          <p:nvPr/>
        </p:nvSpPr>
        <p:spPr>
          <a:xfrm>
            <a:off x="1143000" y="4886235"/>
            <a:ext cx="10058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SG" sz="2200" dirty="0"/>
              <a:t>Learn features in input image through </a:t>
            </a:r>
            <a:r>
              <a:rPr lang="en-SG" sz="2200" b="1" dirty="0"/>
              <a:t>convolution</a:t>
            </a:r>
            <a:r>
              <a:rPr lang="en-SG" sz="2200" dirty="0"/>
              <a:t> </a:t>
            </a:r>
          </a:p>
          <a:p>
            <a:pPr marL="342900" indent="-342900">
              <a:buAutoNum type="arabicPeriod"/>
            </a:pPr>
            <a:r>
              <a:rPr lang="en-SG" sz="2200" dirty="0"/>
              <a:t>Introduce </a:t>
            </a:r>
            <a:r>
              <a:rPr lang="en-SG" sz="2200" b="1" dirty="0"/>
              <a:t>non-linearity</a:t>
            </a:r>
            <a:r>
              <a:rPr lang="en-SG" sz="2200" dirty="0"/>
              <a:t> through activation function (real-world data is non-linear!) </a:t>
            </a:r>
          </a:p>
          <a:p>
            <a:pPr marL="342900" indent="-342900">
              <a:buAutoNum type="arabicPeriod"/>
            </a:pPr>
            <a:r>
              <a:rPr lang="en-SG" sz="2200" dirty="0"/>
              <a:t>Reduce dimensionality and preserve spatial invariance with </a:t>
            </a:r>
            <a:r>
              <a:rPr lang="en-SG" sz="2200" b="1" dirty="0"/>
              <a:t>pooling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608" y="1094232"/>
            <a:ext cx="108447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2466" y="273811"/>
            <a:ext cx="93078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CNNs </a:t>
            </a:r>
            <a:r>
              <a:rPr sz="4200" spc="25" dirty="0"/>
              <a:t>for </a:t>
            </a:r>
            <a:r>
              <a:rPr sz="4200" spc="-190" dirty="0"/>
              <a:t>Classification: </a:t>
            </a:r>
            <a:r>
              <a:rPr sz="4200" spc="-320" dirty="0"/>
              <a:t>Class</a:t>
            </a:r>
            <a:r>
              <a:rPr sz="4200" spc="-285" dirty="0"/>
              <a:t> </a:t>
            </a:r>
            <a:r>
              <a:rPr sz="4200" spc="-170" dirty="0"/>
              <a:t>Probabilities</a:t>
            </a:r>
            <a:endParaRPr sz="4200"/>
          </a:p>
        </p:txBody>
      </p:sp>
      <p:sp>
        <p:nvSpPr>
          <p:cNvPr id="11" name="object 11"/>
          <p:cNvSpPr/>
          <p:nvPr/>
        </p:nvSpPr>
        <p:spPr>
          <a:xfrm>
            <a:off x="545810" y="1094651"/>
            <a:ext cx="7933055" cy="3663950"/>
          </a:xfrm>
          <a:custGeom>
            <a:avLst/>
            <a:gdLst/>
            <a:ahLst/>
            <a:cxnLst/>
            <a:rect l="l" t="t" r="r" b="b"/>
            <a:pathLst>
              <a:path w="7933055" h="3663950">
                <a:moveTo>
                  <a:pt x="0" y="3663848"/>
                </a:moveTo>
                <a:lnTo>
                  <a:pt x="7932635" y="3663848"/>
                </a:lnTo>
                <a:lnTo>
                  <a:pt x="7932635" y="0"/>
                </a:lnTo>
                <a:lnTo>
                  <a:pt x="0" y="0"/>
                </a:lnTo>
                <a:lnTo>
                  <a:pt x="0" y="3663848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5810" y="1094651"/>
            <a:ext cx="7933055" cy="3663950"/>
          </a:xfrm>
          <a:custGeom>
            <a:avLst/>
            <a:gdLst/>
            <a:ahLst/>
            <a:cxnLst/>
            <a:rect l="l" t="t" r="r" b="b"/>
            <a:pathLst>
              <a:path w="7933055" h="3663950">
                <a:moveTo>
                  <a:pt x="0" y="0"/>
                </a:moveTo>
                <a:lnTo>
                  <a:pt x="7932634" y="0"/>
                </a:lnTo>
                <a:lnTo>
                  <a:pt x="7932634" y="3663852"/>
                </a:lnTo>
                <a:lnTo>
                  <a:pt x="0" y="36638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4" name="object 14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9D584-183B-4EA5-A044-552994A6D4AC}"/>
              </a:ext>
            </a:extLst>
          </p:cNvPr>
          <p:cNvSpPr/>
          <p:nvPr/>
        </p:nvSpPr>
        <p:spPr>
          <a:xfrm>
            <a:off x="457200" y="4974187"/>
            <a:ext cx="1005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SG" sz="2400" dirty="0"/>
              <a:t>CONV and POOL layers output high-level features of input </a:t>
            </a:r>
          </a:p>
          <a:p>
            <a:pPr marL="342900" indent="-342900">
              <a:buFontTx/>
              <a:buChar char="-"/>
            </a:pPr>
            <a:r>
              <a:rPr lang="en-SG" sz="2400" dirty="0"/>
              <a:t>Fully connected layer uses these features for classifying input image</a:t>
            </a:r>
          </a:p>
          <a:p>
            <a:pPr marL="342900" indent="-342900">
              <a:buFontTx/>
              <a:buChar char="-"/>
            </a:pPr>
            <a:r>
              <a:rPr lang="en-SG" sz="2400" dirty="0"/>
              <a:t>Express output as </a:t>
            </a:r>
            <a:r>
              <a:rPr lang="en-SG" sz="2400" b="1" dirty="0"/>
              <a:t>probability</a:t>
            </a:r>
            <a:r>
              <a:rPr lang="en-SG" sz="2400" dirty="0"/>
              <a:t> of image belonging to a particular class</a:t>
            </a:r>
            <a:endParaRPr lang="en-SG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2F0FB7-2830-43EE-935D-5EC4D45A5CDE}"/>
                  </a:ext>
                </a:extLst>
              </p:cNvPr>
              <p:cNvSpPr/>
              <p:nvPr/>
            </p:nvSpPr>
            <p:spPr>
              <a:xfrm>
                <a:off x="9144000" y="4783110"/>
                <a:ext cx="2924903" cy="791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SG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SG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2F0FB7-2830-43EE-935D-5EC4D45A5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783110"/>
                <a:ext cx="2924903" cy="7912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462" y="273811"/>
            <a:ext cx="80930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55" dirty="0"/>
              <a:t>CNNs:Training </a:t>
            </a:r>
            <a:r>
              <a:rPr sz="4200" spc="-10" dirty="0"/>
              <a:t>with</a:t>
            </a:r>
            <a:r>
              <a:rPr sz="4200" spc="95" dirty="0"/>
              <a:t> </a:t>
            </a:r>
            <a:r>
              <a:rPr sz="4200" spc="-225" dirty="0"/>
              <a:t>Backpropagation</a:t>
            </a:r>
            <a:endParaRPr sz="4200"/>
          </a:p>
        </p:txBody>
      </p:sp>
      <p:sp>
        <p:nvSpPr>
          <p:cNvPr id="5" name="object 5"/>
          <p:cNvSpPr txBox="1"/>
          <p:nvPr/>
        </p:nvSpPr>
        <p:spPr>
          <a:xfrm>
            <a:off x="1676401" y="4973828"/>
            <a:ext cx="8686800" cy="75982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01800" marR="5080" indent="-1689735">
              <a:lnSpc>
                <a:spcPct val="101699"/>
              </a:lnSpc>
              <a:spcBef>
                <a:spcPts val="50"/>
              </a:spcBef>
            </a:pPr>
            <a:r>
              <a:rPr lang="en-SG" sz="2400" dirty="0"/>
              <a:t>Learn weights for convolutional filters and fully connected layers Backpropagation: cross-entropy loss</a:t>
            </a:r>
            <a:endParaRPr sz="1500" dirty="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3608" y="1094232"/>
            <a:ext cx="108447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8" name="object 8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B06329-6F27-48A1-9B06-7084B4D07782}"/>
                  </a:ext>
                </a:extLst>
              </p:cNvPr>
              <p:cNvSpPr/>
              <p:nvPr/>
            </p:nvSpPr>
            <p:spPr>
              <a:xfrm>
                <a:off x="4724400" y="5715284"/>
                <a:ext cx="2166362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B06329-6F27-48A1-9B06-7084B4D07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715284"/>
                <a:ext cx="2166362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7182" y="273811"/>
            <a:ext cx="669401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High Level Feature Detection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2688374" y="1387346"/>
            <a:ext cx="72176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800" dirty="0"/>
              <a:t>Let’s identify key features in each image category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248" y="4624322"/>
            <a:ext cx="2220151" cy="130676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600"/>
              </a:lnSpc>
              <a:spcBef>
                <a:spcPts val="110"/>
              </a:spcBef>
            </a:pPr>
            <a:r>
              <a:rPr lang="en-SG" sz="2800" dirty="0"/>
              <a:t>Wheels, License Plate, Headlights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80" y="2063495"/>
            <a:ext cx="2426208" cy="242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0600" y="2063495"/>
            <a:ext cx="2407920" cy="2426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08173" y="4624322"/>
            <a:ext cx="1559827" cy="130676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635" algn="ctr">
              <a:lnSpc>
                <a:spcPct val="99600"/>
              </a:lnSpc>
              <a:spcBef>
                <a:spcPts val="110"/>
              </a:spcBef>
            </a:pPr>
            <a:r>
              <a:rPr lang="en-SG" sz="2800" dirty="0"/>
              <a:t>Door, Windows, Steps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9902" y="4624322"/>
            <a:ext cx="1173926" cy="130676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0160" algn="just">
              <a:lnSpc>
                <a:spcPct val="99600"/>
              </a:lnSpc>
              <a:spcBef>
                <a:spcPts val="110"/>
              </a:spcBef>
            </a:pPr>
            <a:r>
              <a:rPr lang="en-SG" sz="2800" dirty="0"/>
              <a:t>Nose, Eyes, Mouth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1184" y="2063495"/>
            <a:ext cx="2407919" cy="2426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700" y="273811"/>
            <a:ext cx="5974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Manual Feature Extraction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5056149" y="3621530"/>
            <a:ext cx="230568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Problems?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15358" y="1338745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3" y="0"/>
                </a:moveTo>
                <a:lnTo>
                  <a:pt x="0" y="0"/>
                </a:lnTo>
                <a:lnTo>
                  <a:pt x="265569" y="508647"/>
                </a:lnTo>
                <a:lnTo>
                  <a:pt x="0" y="1017282"/>
                </a:lnTo>
                <a:lnTo>
                  <a:pt x="3095713" y="1017282"/>
                </a:lnTo>
                <a:lnTo>
                  <a:pt x="3361283" y="508647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75059" y="1636267"/>
            <a:ext cx="184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4475" y="1332153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5" y="0"/>
                </a:moveTo>
                <a:lnTo>
                  <a:pt x="0" y="0"/>
                </a:lnTo>
                <a:lnTo>
                  <a:pt x="265568" y="508647"/>
                </a:lnTo>
                <a:lnTo>
                  <a:pt x="0" y="1017282"/>
                </a:lnTo>
                <a:lnTo>
                  <a:pt x="3095715" y="1017282"/>
                </a:lnTo>
                <a:lnTo>
                  <a:pt x="3361284" y="508647"/>
                </a:lnTo>
                <a:lnTo>
                  <a:pt x="309571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3954" y="1624076"/>
            <a:ext cx="236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16240" y="1325562"/>
            <a:ext cx="3361690" cy="1017269"/>
          </a:xfrm>
          <a:custGeom>
            <a:avLst/>
            <a:gdLst/>
            <a:ahLst/>
            <a:cxnLst/>
            <a:rect l="l" t="t" r="r" b="b"/>
            <a:pathLst>
              <a:path w="3361690" h="1017269">
                <a:moveTo>
                  <a:pt x="3095713" y="0"/>
                </a:moveTo>
                <a:lnTo>
                  <a:pt x="0" y="0"/>
                </a:lnTo>
                <a:lnTo>
                  <a:pt x="265569" y="508635"/>
                </a:lnTo>
                <a:lnTo>
                  <a:pt x="0" y="1017270"/>
                </a:lnTo>
                <a:lnTo>
                  <a:pt x="3095713" y="1017270"/>
                </a:lnTo>
                <a:lnTo>
                  <a:pt x="3361283" y="508635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57018" y="1453388"/>
            <a:ext cx="188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5080" indent="-370205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Detect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 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57&quot;/&gt;&lt;/object&gt;&lt;object type=&quot;3&quot; unique_id=&quot;10005&quot;&gt;&lt;property id=&quot;20148&quot; value=&quot;5&quot;/&gt;&lt;property id=&quot;20300&quot; value=&quot;Slide 3 - &amp;quot;What Computers “See”&amp;quot;&quot;/&gt;&lt;property id=&quot;20307&quot; value=&quot;258&quot;/&gt;&lt;/object&gt;&lt;object type=&quot;3&quot; unique_id=&quot;10006&quot;&gt;&lt;property id=&quot;20148&quot; value=&quot;5&quot;/&gt;&lt;property id=&quot;20300&quot; value=&quot;Slide 4 - &amp;quot;Images are Numbers&amp;quot;&quot;/&gt;&lt;property id=&quot;20307&quot; value=&quot;259&quot;/&gt;&lt;/object&gt;&lt;object type=&quot;3&quot; unique_id=&quot;10007&quot;&gt;&lt;property id=&quot;20148&quot; value=&quot;5&quot;/&gt;&lt;property id=&quot;20300&quot; value=&quot;Slide 5&quot;/&gt;&lt;property id=&quot;20307&quot; value=&quot;260&quot;/&gt;&lt;/object&gt;&lt;object type=&quot;3&quot; unique_id=&quot;10008&quot;&gt;&lt;property id=&quot;20148&quot; value=&quot;5&quot;/&gt;&lt;property id=&quot;20300&quot; value=&quot;Slide 6 - &amp;quot;Images are Numbers&amp;quot;&quot;/&gt;&lt;property id=&quot;20307&quot; value=&quot;261&quot;/&gt;&lt;/object&gt;&lt;object type=&quot;3&quot; unique_id=&quot;10009&quot;&gt;&lt;property id=&quot;20148&quot; value=&quot;5&quot;/&gt;&lt;property id=&quot;20300&quot; value=&quot;Slide 7 - &amp;quot;Tasks in Computer Vision&amp;quot;&quot;/&gt;&lt;property id=&quot;20307&quot; value=&quot;262&quot;/&gt;&lt;/object&gt;&lt;object type=&quot;3&quot; unique_id=&quot;10010&quot;&gt;&lt;property id=&quot;20148&quot; value=&quot;5&quot;/&gt;&lt;property id=&quot;20300&quot; value=&quot;Slide 8 - &amp;quot;High Level Feature Detection&amp;quot;&quot;/&gt;&lt;property id=&quot;20307&quot; value=&quot;263&quot;/&gt;&lt;/object&gt;&lt;object type=&quot;3&quot; unique_id=&quot;10011&quot;&gt;&lt;property id=&quot;20148&quot; value=&quot;5&quot;/&gt;&lt;property id=&quot;20300&quot; value=&quot;Slide 9 - &amp;quot;Manual Feature Extraction&amp;quot;&quot;/&gt;&lt;property id=&quot;20307&quot; value=&quot;264&quot;/&gt;&lt;/object&gt;&lt;object type=&quot;3&quot; unique_id=&quot;10012&quot;&gt;&lt;property id=&quot;20148&quot; value=&quot;5&quot;/&gt;&lt;property id=&quot;20300&quot; value=&quot;Slide 10 - &amp;quot;Manual Feature Extraction&amp;quot;&quot;/&gt;&lt;property id=&quot;20307&quot; value=&quot;265&quot;/&gt;&lt;/object&gt;&lt;object type=&quot;3&quot; unique_id=&quot;10013&quot;&gt;&lt;property id=&quot;20148&quot; value=&quot;5&quot;/&gt;&lt;property id=&quot;20300&quot; value=&quot;Slide 11&quot;/&gt;&lt;property id=&quot;20307&quot; value=&quot;266&quot;/&gt;&lt;/object&gt;&lt;object type=&quot;3&quot; unique_id=&quot;10014&quot;&gt;&lt;property id=&quot;20148&quot; value=&quot;5&quot;/&gt;&lt;property id=&quot;20300&quot; value=&quot;Slide 12 - &amp;quot;Learning Feature Representations&amp;quot;&quot;/&gt;&lt;property id=&quot;20307&quot; value=&quot;267&quot;/&gt;&lt;/object&gt;&lt;object type=&quot;3&quot; unique_id=&quot;10015&quot;&gt;&lt;property id=&quot;20148&quot; value=&quot;5&quot;/&gt;&lt;property id=&quot;20300&quot; value=&quot;Slide 13 - &amp;quot;Learning Visual Features&amp;quot;&quot;/&gt;&lt;property id=&quot;20307&quot; value=&quot;268&quot;/&gt;&lt;/object&gt;&lt;object type=&quot;3&quot; unique_id=&quot;10016&quot;&gt;&lt;property id=&quot;20148&quot; value=&quot;5&quot;/&gt;&lt;property id=&quot;20300&quot; value=&quot;Slide 14 - &amp;quot;Fully Connected Neural Network&amp;quot;&quot;/&gt;&lt;property id=&quot;20307&quot; value=&quot;269&quot;/&gt;&lt;/object&gt;&lt;object type=&quot;3&quot; unique_id=&quot;10017&quot;&gt;&lt;property id=&quot;20148&quot; value=&quot;5&quot;/&gt;&lt;property id=&quot;20300&quot; value=&quot;Slide 15 - &amp;quot;Fully Connected Neural Network&amp;quot;&quot;/&gt;&lt;property id=&quot;20307&quot; value=&quot;270&quot;/&gt;&lt;/object&gt;&lt;object type=&quot;3&quot; unique_id=&quot;10018&quot;&gt;&lt;property id=&quot;20148&quot; value=&quot;5&quot;/&gt;&lt;property id=&quot;20300&quot; value=&quot;Slide 16 - &amp;quot;Fully Connected Neural Network&amp;quot;&quot;/&gt;&lt;property id=&quot;20307&quot; value=&quot;271&quot;/&gt;&lt;/object&gt;&lt;object type=&quot;3&quot; unique_id=&quot;10019&quot;&gt;&lt;property id=&quot;20148&quot; value=&quot;5&quot;/&gt;&lt;property id=&quot;20300&quot; value=&quot;Slide 17 - &amp;quot;Using Spatial Structure&amp;quot;&quot;/&gt;&lt;property id=&quot;20307&quot; value=&quot;272&quot;/&gt;&lt;/object&gt;&lt;object type=&quot;3&quot; unique_id=&quot;10020&quot;&gt;&lt;property id=&quot;20148&quot; value=&quot;5&quot;/&gt;&lt;property id=&quot;20300&quot; value=&quot;Slide 18 - &amp;quot;Using Spatial Structure&amp;quot;&quot;/&gt;&lt;property id=&quot;20307&quot; value=&quot;273&quot;/&gt;&lt;/object&gt;&lt;object type=&quot;3&quot; unique_id=&quot;10021&quot;&gt;&lt;property id=&quot;20148&quot; value=&quot;5&quot;/&gt;&lt;property id=&quot;20300&quot; value=&quot;Slide 19 - &amp;quot;Applying Filters to Extract Features&amp;quot;&quot;/&gt;&lt;property id=&quot;20307&quot; value=&quot;274&quot;/&gt;&lt;/object&gt;&lt;object type=&quot;3&quot; unique_id=&quot;10022&quot;&gt;&lt;property id=&quot;20148&quot; value=&quot;5&quot;/&gt;&lt;property id=&quot;20300&quot; value=&quot;Slide 20 - &amp;quot;Feature Extraction with Convolution&amp;quot;&quot;/&gt;&lt;property id=&quot;20307&quot; value=&quot;275&quot;/&gt;&lt;/object&gt;&lt;object type=&quot;3&quot; unique_id=&quot;10023&quot;&gt;&lt;property id=&quot;20148&quot; value=&quot;5&quot;/&gt;&lt;property id=&quot;20300&quot; value=&quot;Slide 21 - &amp;quot;Feature Extraction and Convolution A Case Study&amp;quot;&quot;/&gt;&lt;property id=&quot;20307&quot; value=&quot;276&quot;/&gt;&lt;/object&gt;&lt;object type=&quot;3&quot; unique_id=&quot;10024&quot;&gt;&lt;property id=&quot;20148&quot; value=&quot;5&quot;/&gt;&lt;property id=&quot;20300&quot; value=&quot;Slide 22 - &amp;quot;X or X?&amp;quot;&quot;/&gt;&lt;property id=&quot;20307&quot; value=&quot;277&quot;/&gt;&lt;/object&gt;&lt;object type=&quot;3&quot; unique_id=&quot;10025&quot;&gt;&lt;property id=&quot;20148&quot; value=&quot;5&quot;/&gt;&lt;property id=&quot;20300&quot; value=&quot;Slide 23 - &amp;quot;Features of X&amp;quot;&quot;/&gt;&lt;property id=&quot;20307&quot; value=&quot;278&quot;/&gt;&lt;/object&gt;&lt;object type=&quot;3&quot; unique_id=&quot;10026&quot;&gt;&lt;property id=&quot;20148&quot; value=&quot;5&quot;/&gt;&lt;property id=&quot;20300&quot; value=&quot;Slide 24&quot;/&gt;&lt;property id=&quot;20307&quot; value=&quot;279&quot;/&gt;&lt;/object&gt;&lt;object type=&quot;3&quot; unique_id=&quot;10027&quot;&gt;&lt;property id=&quot;20148&quot; value=&quot;5&quot;/&gt;&lt;property id=&quot;20300&quot; value=&quot;Slide 25 - &amp;quot;The Convolution Operation&amp;quot;&quot;/&gt;&lt;property id=&quot;20307&quot; value=&quot;280&quot;/&gt;&lt;/object&gt;&lt;object type=&quot;3&quot; unique_id=&quot;10028&quot;&gt;&lt;property id=&quot;20148&quot; value=&quot;5&quot;/&gt;&lt;property id=&quot;20300&quot; value=&quot;Slide 26 - &amp;quot;The Convolution Operation&amp;quot;&quot;/&gt;&lt;property id=&quot;20307&quot; value=&quot;281&quot;/&gt;&lt;/object&gt;&lt;object type=&quot;3&quot; unique_id=&quot;10029&quot;&gt;&lt;property id=&quot;20148&quot; value=&quot;5&quot;/&gt;&lt;property id=&quot;20300&quot; value=&quot;Slide 27 - &amp;quot;The Convolution Operation&amp;quot;&quot;/&gt;&lt;property id=&quot;20307&quot; value=&quot;282&quot;/&gt;&lt;/object&gt;&lt;object type=&quot;3&quot; unique_id=&quot;10030&quot;&gt;&lt;property id=&quot;20148&quot; value=&quot;5&quot;/&gt;&lt;property id=&quot;20300&quot; value=&quot;Slide 28 - &amp;quot;The Convolution Operation&amp;quot;&quot;/&gt;&lt;property id=&quot;20307&quot; value=&quot;283&quot;/&gt;&lt;/object&gt;&lt;object type=&quot;3&quot; unique_id=&quot;10031&quot;&gt;&lt;property id=&quot;20148&quot; value=&quot;5&quot;/&gt;&lt;property id=&quot;20300&quot; value=&quot;Slide 29 - &amp;quot;The Convolution Operation&amp;quot;&quot;/&gt;&lt;property id=&quot;20307&quot; value=&quot;284&quot;/&gt;&lt;/object&gt;&lt;object type=&quot;3&quot; unique_id=&quot;10032&quot;&gt;&lt;property id=&quot;20148&quot; value=&quot;5&quot;/&gt;&lt;property id=&quot;20300&quot; value=&quot;Slide 30 - &amp;quot;The Convolution Operation&amp;quot;&quot;/&gt;&lt;property id=&quot;20307&quot; value=&quot;285&quot;/&gt;&lt;/object&gt;&lt;object type=&quot;3&quot; unique_id=&quot;10033&quot;&gt;&lt;property id=&quot;20148&quot; value=&quot;5&quot;/&gt;&lt;property id=&quot;20300&quot; value=&quot;Slide 31 - &amp;quot;The Convolution Operation&amp;quot;&quot;/&gt;&lt;property id=&quot;20307&quot; value=&quot;286&quot;/&gt;&lt;/object&gt;&lt;object type=&quot;3&quot; unique_id=&quot;10034&quot;&gt;&lt;property id=&quot;20148&quot; value=&quot;5&quot;/&gt;&lt;property id=&quot;20300&quot; value=&quot;Slide 32 - &amp;quot;The Convolution Operation&amp;quot;&quot;/&gt;&lt;property id=&quot;20307&quot; value=&quot;287&quot;/&gt;&lt;/object&gt;&lt;object type=&quot;3&quot; unique_id=&quot;10035&quot;&gt;&lt;property id=&quot;20148&quot; value=&quot;5&quot;/&gt;&lt;property id=&quot;20300&quot; value=&quot;Slide 33 - &amp;quot;The Convolution Operation&amp;quot;&quot;/&gt;&lt;property id=&quot;20307&quot; value=&quot;288&quot;/&gt;&lt;/object&gt;&lt;object type=&quot;3&quot; unique_id=&quot;10036&quot;&gt;&lt;property id=&quot;20148&quot; value=&quot;5&quot;/&gt;&lt;property id=&quot;20300&quot; value=&quot;Slide 34 - &amp;quot;The Convolution Operation&amp;quot;&quot;/&gt;&lt;property id=&quot;20307&quot; value=&quot;289&quot;/&gt;&lt;/object&gt;&lt;object type=&quot;3&quot; unique_id=&quot;10037&quot;&gt;&lt;property id=&quot;20148&quot; value=&quot;5&quot;/&gt;&lt;property id=&quot;20300&quot; value=&quot;Slide 35 - &amp;quot;The Convolution Operation&amp;quot;&quot;/&gt;&lt;property id=&quot;20307&quot; value=&quot;290&quot;/&gt;&lt;/object&gt;&lt;object type=&quot;3&quot; unique_id=&quot;10038&quot;&gt;&lt;property id=&quot;20148&quot; value=&quot;5&quot;/&gt;&lt;property id=&quot;20300&quot; value=&quot;Slide 36 - &amp;quot;Producing Feature Maps&amp;quot;&quot;/&gt;&lt;property id=&quot;20307&quot; value=&quot;291&quot;/&gt;&lt;/object&gt;&lt;object type=&quot;3&quot; unique_id=&quot;10039&quot;&gt;&lt;property id=&quot;20148&quot; value=&quot;5&quot;/&gt;&lt;property id=&quot;20300&quot; value=&quot;Slide 37 - &amp;quot;Feature Extraction with Convolution&amp;quot;&quot;/&gt;&lt;property id=&quot;20307&quot; value=&quot;292&quot;/&gt;&lt;/object&gt;&lt;object type=&quot;3&quot; unique_id=&quot;10040&quot;&gt;&lt;property id=&quot;20148&quot; value=&quot;5&quot;/&gt;&lt;property id=&quot;20300&quot; value=&quot;Slide 38 - &amp;quot;Convolutional Neural Networks (CNNs)&amp;quot;&quot;/&gt;&lt;property id=&quot;20307&quot; value=&quot;293&quot;/&gt;&lt;/object&gt;&lt;object type=&quot;3&quot; unique_id=&quot;10041&quot;&gt;&lt;property id=&quot;20148&quot; value=&quot;5&quot;/&gt;&lt;property id=&quot;20300&quot; value=&quot;Slide 39 - &amp;quot;CNNs for Classification&amp;quot;&quot;/&gt;&lt;property id=&quot;20307&quot; value=&quot;294&quot;/&gt;&lt;/object&gt;&lt;object type=&quot;3&quot; unique_id=&quot;10042&quot;&gt;&lt;property id=&quot;20148&quot; value=&quot;5&quot;/&gt;&lt;property id=&quot;20300&quot; value=&quot;Slide 40 - &amp;quot;Convolutional Layers: Local Connectivity&amp;quot;&quot;/&gt;&lt;property id=&quot;20307&quot; value=&quot;295&quot;/&gt;&lt;/object&gt;&lt;object type=&quot;3&quot; unique_id=&quot;10043&quot;&gt;&lt;property id=&quot;20148&quot; value=&quot;5&quot;/&gt;&lt;property id=&quot;20300&quot; value=&quot;Slide 41 - &amp;quot;Convolutional Layers: Local Connectivity&amp;quot;&quot;/&gt;&lt;property id=&quot;20307&quot; value=&quot;296&quot;/&gt;&lt;/object&gt;&lt;object type=&quot;3&quot; unique_id=&quot;10044&quot;&gt;&lt;property id=&quot;20148&quot; value=&quot;5&quot;/&gt;&lt;property id=&quot;20300&quot; value=&quot;Slide 42 - &amp;quot;CNNs: Spatial Arrangement of Output Volume&amp;quot;&quot;/&gt;&lt;property id=&quot;20307&quot; value=&quot;297&quot;/&gt;&lt;/object&gt;&lt;object type=&quot;3&quot; unique_id=&quot;10046&quot;&gt;&lt;property id=&quot;20148&quot; value=&quot;5&quot;/&gt;&lt;property id=&quot;20300&quot; value=&quot;Slide 74 - &amp;quot;Pooling layer&amp;quot;&quot;/&gt;&lt;property id=&quot;20307&quot; value=&quot;299&quot;/&gt;&lt;/object&gt;&lt;object type=&quot;3&quot; unique_id=&quot;10047&quot;&gt;&lt;property id=&quot;20148&quot; value=&quot;5&quot;/&gt;&lt;property id=&quot;20300&quot; value=&quot;Slide 75 - &amp;quot;Representation Learning in Deep CNNs&amp;quot;&quot;/&gt;&lt;property id=&quot;20307&quot; value=&quot;300&quot;/&gt;&lt;/object&gt;&lt;object type=&quot;3&quot; unique_id=&quot;10048&quot;&gt;&lt;property id=&quot;20148&quot; value=&quot;5&quot;/&gt;&lt;property id=&quot;20300&quot; value=&quot;Slide 76 - &amp;quot;CNNs for Classification: Feature Learning&amp;quot;&quot;/&gt;&lt;property id=&quot;20307&quot; value=&quot;301&quot;/&gt;&lt;/object&gt;&lt;object type=&quot;3&quot; unique_id=&quot;10049&quot;&gt;&lt;property id=&quot;20148&quot; value=&quot;5&quot;/&gt;&lt;property id=&quot;20300&quot; value=&quot;Slide 77 - &amp;quot;CNNs for Classification: Class Probabilities&amp;quot;&quot;/&gt;&lt;property id=&quot;20307&quot; value=&quot;302&quot;/&gt;&lt;/object&gt;&lt;object type=&quot;3&quot; unique_id=&quot;10050&quot;&gt;&lt;property id=&quot;20148&quot; value=&quot;5&quot;/&gt;&lt;property id=&quot;20300&quot; value=&quot;Slide 78 - &amp;quot;CNNs:Training with Backpropagation&amp;quot;&quot;/&gt;&lt;property id=&quot;20307&quot; value=&quot;303&quot;/&gt;&lt;/object&gt;&lt;object type=&quot;3&quot; unique_id=&quot;16660&quot;&gt;&lt;property id=&quot;20148&quot; value=&quot;5&quot;/&gt;&lt;property id=&quot;20300&quot; value=&quot;Slide 43&quot;/&gt;&lt;property id=&quot;20307&quot; value=&quot;309&quot;/&gt;&lt;/object&gt;&lt;object type=&quot;3&quot; unique_id=&quot;16661&quot;&gt;&lt;property id=&quot;20148&quot; value=&quot;5&quot;/&gt;&lt;property id=&quot;20300&quot; value=&quot;Slide 44&quot;/&gt;&lt;property id=&quot;20307&quot; value=&quot;310&quot;/&gt;&lt;/object&gt;&lt;object type=&quot;3&quot; unique_id=&quot;16662&quot;&gt;&lt;property id=&quot;20148&quot; value=&quot;5&quot;/&gt;&lt;property id=&quot;20300&quot; value=&quot;Slide 45&quot;/&gt;&lt;property id=&quot;20307&quot; value=&quot;311&quot;/&gt;&lt;/object&gt;&lt;object type=&quot;3&quot; unique_id=&quot;16663&quot;&gt;&lt;property id=&quot;20148&quot; value=&quot;5&quot;/&gt;&lt;property id=&quot;20300&quot; value=&quot;Slide 46&quot;/&gt;&lt;property id=&quot;20307&quot; value=&quot;312&quot;/&gt;&lt;/object&gt;&lt;object type=&quot;3&quot; unique_id=&quot;16664&quot;&gt;&lt;property id=&quot;20148&quot; value=&quot;5&quot;/&gt;&lt;property id=&quot;20300&quot; value=&quot;Slide 47&quot;/&gt;&lt;property id=&quot;20307&quot; value=&quot;313&quot;/&gt;&lt;/object&gt;&lt;object type=&quot;3&quot; unique_id=&quot;16665&quot;&gt;&lt;property id=&quot;20148&quot; value=&quot;5&quot;/&gt;&lt;property id=&quot;20300&quot; value=&quot;Slide 48&quot;/&gt;&lt;property id=&quot;20307&quot; value=&quot;314&quot;/&gt;&lt;/object&gt;&lt;object type=&quot;3&quot; unique_id=&quot;16666&quot;&gt;&lt;property id=&quot;20148&quot; value=&quot;5&quot;/&gt;&lt;property id=&quot;20300&quot; value=&quot;Slide 49&quot;/&gt;&lt;property id=&quot;20307&quot; value=&quot;315&quot;/&gt;&lt;/object&gt;&lt;object type=&quot;3&quot; unique_id=&quot;16667&quot;&gt;&lt;property id=&quot;20148&quot; value=&quot;5&quot;/&gt;&lt;property id=&quot;20300&quot; value=&quot;Slide 50&quot;/&gt;&lt;property id=&quot;20307&quot; value=&quot;316&quot;/&gt;&lt;/object&gt;&lt;object type=&quot;3&quot; unique_id=&quot;16668&quot;&gt;&lt;property id=&quot;20148&quot; value=&quot;5&quot;/&gt;&lt;property id=&quot;20300&quot; value=&quot;Slide 51&quot;/&gt;&lt;property id=&quot;20307&quot; value=&quot;344&quot;/&gt;&lt;/object&gt;&lt;object type=&quot;3&quot; unique_id=&quot;16669&quot;&gt;&lt;property id=&quot;20148&quot; value=&quot;5&quot;/&gt;&lt;property id=&quot;20300&quot; value=&quot;Slide 52&quot;/&gt;&lt;property id=&quot;20307&quot; value=&quot;317&quot;/&gt;&lt;/object&gt;&lt;object type=&quot;3&quot; unique_id=&quot;16670&quot;&gt;&lt;property id=&quot;20148&quot; value=&quot;5&quot;/&gt;&lt;property id=&quot;20300&quot; value=&quot;Slide 53&quot;/&gt;&lt;property id=&quot;20307&quot; value=&quot;318&quot;/&gt;&lt;/object&gt;&lt;object type=&quot;3&quot; unique_id=&quot;16671&quot;&gt;&lt;property id=&quot;20148&quot; value=&quot;5&quot;/&gt;&lt;property id=&quot;20300&quot; value=&quot;Slide 54&quot;/&gt;&lt;property id=&quot;20307&quot; value=&quot;319&quot;/&gt;&lt;/object&gt;&lt;object type=&quot;3&quot; unique_id=&quot;16672&quot;&gt;&lt;property id=&quot;20148&quot; value=&quot;5&quot;/&gt;&lt;property id=&quot;20300&quot; value=&quot;Slide 55&quot;/&gt;&lt;property id=&quot;20307&quot; value=&quot;320&quot;/&gt;&lt;/object&gt;&lt;object type=&quot;3&quot; unique_id=&quot;16673&quot;&gt;&lt;property id=&quot;20148&quot; value=&quot;5&quot;/&gt;&lt;property id=&quot;20300&quot; value=&quot;Slide 56&quot;/&gt;&lt;property id=&quot;20307&quot; value=&quot;321&quot;/&gt;&lt;/object&gt;&lt;object type=&quot;3&quot; unique_id=&quot;16674&quot;&gt;&lt;property id=&quot;20148&quot; value=&quot;5&quot;/&gt;&lt;property id=&quot;20300&quot; value=&quot;Slide 57&quot;/&gt;&lt;property id=&quot;20307&quot; value=&quot;322&quot;/&gt;&lt;/object&gt;&lt;object type=&quot;3&quot; unique_id=&quot;16675&quot;&gt;&lt;property id=&quot;20148&quot; value=&quot;5&quot;/&gt;&lt;property id=&quot;20300&quot; value=&quot;Slide 58&quot;/&gt;&lt;property id=&quot;20307&quot; value=&quot;323&quot;/&gt;&lt;/object&gt;&lt;object type=&quot;3&quot; unique_id=&quot;16676&quot;&gt;&lt;property id=&quot;20148&quot; value=&quot;5&quot;/&gt;&lt;property id=&quot;20300&quot; value=&quot;Slide 59&quot;/&gt;&lt;property id=&quot;20307&quot; value=&quot;324&quot;/&gt;&lt;/object&gt;&lt;object type=&quot;3&quot; unique_id=&quot;16677&quot;&gt;&lt;property id=&quot;20148&quot; value=&quot;5&quot;/&gt;&lt;property id=&quot;20300&quot; value=&quot;Slide 60&quot;/&gt;&lt;property id=&quot;20307&quot; value=&quot;325&quot;/&gt;&lt;/object&gt;&lt;object type=&quot;3&quot; unique_id=&quot;16678&quot;&gt;&lt;property id=&quot;20148&quot; value=&quot;5&quot;/&gt;&lt;property id=&quot;20300&quot; value=&quot;Slide 61&quot;/&gt;&lt;property id=&quot;20307&quot; value=&quot;326&quot;/&gt;&lt;/object&gt;&lt;object type=&quot;3&quot; unique_id=&quot;16679&quot;&gt;&lt;property id=&quot;20148&quot; value=&quot;5&quot;/&gt;&lt;property id=&quot;20300&quot; value=&quot;Slide 62&quot;/&gt;&lt;property id=&quot;20307&quot; value=&quot;327&quot;/&gt;&lt;/object&gt;&lt;object type=&quot;3&quot; unique_id=&quot;16680&quot;&gt;&lt;property id=&quot;20148&quot; value=&quot;5&quot;/&gt;&lt;property id=&quot;20300&quot; value=&quot;Slide 63&quot;/&gt;&lt;property id=&quot;20307&quot; value=&quot;330&quot;/&gt;&lt;/object&gt;&lt;object type=&quot;3&quot; unique_id=&quot;16681&quot;&gt;&lt;property id=&quot;20148&quot; value=&quot;5&quot;/&gt;&lt;property id=&quot;20300&quot; value=&quot;Slide 64&quot;/&gt;&lt;property id=&quot;20307&quot; value=&quot;331&quot;/&gt;&lt;/object&gt;&lt;object type=&quot;3&quot; unique_id=&quot;16682&quot;&gt;&lt;property id=&quot;20148&quot; value=&quot;5&quot;/&gt;&lt;property id=&quot;20300&quot; value=&quot;Slide 65&quot;/&gt;&lt;property id=&quot;20307&quot; value=&quot;332&quot;/&gt;&lt;/object&gt;&lt;object type=&quot;3&quot; unique_id=&quot;16683&quot;&gt;&lt;property id=&quot;20148&quot; value=&quot;5&quot;/&gt;&lt;property id=&quot;20300&quot; value=&quot;Slide 66&quot;/&gt;&lt;property id=&quot;20307&quot; value=&quot;333&quot;/&gt;&lt;/object&gt;&lt;object type=&quot;3&quot; unique_id=&quot;16684&quot;&gt;&lt;property id=&quot;20148&quot; value=&quot;5&quot;/&gt;&lt;property id=&quot;20300&quot; value=&quot;Slide 67&quot;/&gt;&lt;property id=&quot;20307&quot; value=&quot;334&quot;/&gt;&lt;/object&gt;&lt;object type=&quot;3&quot; unique_id=&quot;16685&quot;&gt;&lt;property id=&quot;20148&quot; value=&quot;5&quot;/&gt;&lt;property id=&quot;20300&quot; value=&quot;Slide 68&quot;/&gt;&lt;property id=&quot;20307&quot; value=&quot;335&quot;/&gt;&lt;/object&gt;&lt;object type=&quot;3&quot; unique_id=&quot;16686&quot;&gt;&lt;property id=&quot;20148&quot; value=&quot;5&quot;/&gt;&lt;property id=&quot;20300&quot; value=&quot;Slide 69&quot;/&gt;&lt;property id=&quot;20307&quot; value=&quot;336&quot;/&gt;&lt;/object&gt;&lt;object type=&quot;3&quot; unique_id=&quot;16687&quot;&gt;&lt;property id=&quot;20148&quot; value=&quot;5&quot;/&gt;&lt;property id=&quot;20300&quot; value=&quot;Slide 70&quot;/&gt;&lt;property id=&quot;20307&quot; value=&quot;337&quot;/&gt;&lt;/object&gt;&lt;object type=&quot;3&quot; unique_id=&quot;16688&quot;&gt;&lt;property id=&quot;20148&quot; value=&quot;5&quot;/&gt;&lt;property id=&quot;20300&quot; value=&quot;Slide 71&quot;/&gt;&lt;property id=&quot;20307&quot; value=&quot;338&quot;/&gt;&lt;/object&gt;&lt;object type=&quot;3&quot; unique_id=&quot;16689&quot;&gt;&lt;property id=&quot;20148&quot; value=&quot;5&quot;/&gt;&lt;property id=&quot;20300&quot; value=&quot;Slide 72&quot;/&gt;&lt;property id=&quot;20307&quot; value=&quot;339&quot;/&gt;&lt;/object&gt;&lt;object type=&quot;3&quot; unique_id=&quot;16690&quot;&gt;&lt;property id=&quot;20148&quot; value=&quot;5&quot;/&gt;&lt;property id=&quot;20300&quot; value=&quot;Slide 73&quot;/&gt;&lt;property id=&quot;20307&quot; value=&quot;340&quot;/&gt;&lt;/object&gt;&lt;/object&gt;&lt;object type=&quot;8&quot; unique_id=&quot;1014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</TotalTime>
  <Words>2735</Words>
  <Application>Microsoft Office PowerPoint</Application>
  <PresentationFormat>Widescreen</PresentationFormat>
  <Paragraphs>641</Paragraphs>
  <Slides>78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Cambria Math</vt:lpstr>
      <vt:lpstr>DejaVu Sans</vt:lpstr>
      <vt:lpstr>DejaVu Serif</vt:lpstr>
      <vt:lpstr>Times New Roman</vt:lpstr>
      <vt:lpstr>Trebuchet MS</vt:lpstr>
      <vt:lpstr>Office Theme</vt:lpstr>
      <vt:lpstr>PowerPoint Presentation</vt:lpstr>
      <vt:lpstr>PowerPoint Presentation</vt:lpstr>
      <vt:lpstr>What Computers “See”</vt:lpstr>
      <vt:lpstr>Images are Numbers</vt:lpstr>
      <vt:lpstr>PowerPoint Presentation</vt:lpstr>
      <vt:lpstr>Images are Numbers</vt:lpstr>
      <vt:lpstr>Tasks in Computer Vision</vt:lpstr>
      <vt:lpstr>High Level Feature Detection</vt:lpstr>
      <vt:lpstr>Manual Feature Extraction</vt:lpstr>
      <vt:lpstr>Manual Feature Extraction</vt:lpstr>
      <vt:lpstr>PowerPoint Presentation</vt:lpstr>
      <vt:lpstr>Learning Feature Representations</vt:lpstr>
      <vt:lpstr>Learning Visual Features</vt:lpstr>
      <vt:lpstr>Fully Connected Neural Network</vt:lpstr>
      <vt:lpstr>Fully Connected Neural Network</vt:lpstr>
      <vt:lpstr>Fully Connected Neural Network</vt:lpstr>
      <vt:lpstr>Using Spatial Structure</vt:lpstr>
      <vt:lpstr>Using Spatial Structure</vt:lpstr>
      <vt:lpstr>Applying Filters to Extract Features</vt:lpstr>
      <vt:lpstr>Feature Extraction with Convolution</vt:lpstr>
      <vt:lpstr>Feature Extraction and Convolution A Case Study</vt:lpstr>
      <vt:lpstr>X or X?</vt:lpstr>
      <vt:lpstr>Features of X</vt:lpstr>
      <vt:lpstr>PowerPoint Presentation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Producing Feature Maps</vt:lpstr>
      <vt:lpstr>Feature Extraction with Convolution</vt:lpstr>
      <vt:lpstr>Convolutional Neural Networks (CNNs)</vt:lpstr>
      <vt:lpstr>CNNs for Classification</vt:lpstr>
      <vt:lpstr>Convolutional Layers: Local Connectivity</vt:lpstr>
      <vt:lpstr>Convolutional Layers: Local Connectivity</vt:lpstr>
      <vt:lpstr>CNNs: Spatial Arrangement of Output Volume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Pooling layer</vt:lpstr>
      <vt:lpstr>Representation Learning in Deep CNNs</vt:lpstr>
      <vt:lpstr>CNNs for Classification: Feature Learning</vt:lpstr>
      <vt:lpstr>CNNs for Classification: Class Probabilities</vt:lpstr>
      <vt:lpstr>CNNs:Training with Backpropagation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Rang</cp:lastModifiedBy>
  <cp:revision>22</cp:revision>
  <dcterms:created xsi:type="dcterms:W3CDTF">2019-06-10T14:48:05Z</dcterms:created>
  <dcterms:modified xsi:type="dcterms:W3CDTF">2019-06-12T05:32:59Z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2019-06-10T00:00:00Z</vt:filetime>
  </property>
</Properties>
</file>